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theme/theme2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2" r:id="rId6"/>
    <p:sldMasterId id="2147483684" r:id="rId7"/>
    <p:sldMasterId id="2147483696" r:id="rId8"/>
    <p:sldMasterId id="2147483708" r:id="rId9"/>
    <p:sldMasterId id="2147483744" r:id="rId10"/>
    <p:sldMasterId id="2147483756" r:id="rId11"/>
    <p:sldMasterId id="2147483780" r:id="rId12"/>
    <p:sldMasterId id="2147483792" r:id="rId13"/>
    <p:sldMasterId id="2147483804" r:id="rId14"/>
    <p:sldMasterId id="2147483816" r:id="rId15"/>
    <p:sldMasterId id="2147483828" r:id="rId16"/>
    <p:sldMasterId id="2147483840" r:id="rId17"/>
    <p:sldMasterId id="2147483852" r:id="rId18"/>
    <p:sldMasterId id="2147483864" r:id="rId19"/>
    <p:sldMasterId id="2147483888" r:id="rId20"/>
    <p:sldMasterId id="2147483924" r:id="rId21"/>
    <p:sldMasterId id="2147483936" r:id="rId22"/>
    <p:sldMasterId id="2147483948" r:id="rId23"/>
    <p:sldMasterId id="2147483972" r:id="rId24"/>
    <p:sldMasterId id="2147483996" r:id="rId25"/>
    <p:sldMasterId id="2147484044" r:id="rId26"/>
    <p:sldMasterId id="2147484116" r:id="rId27"/>
    <p:sldMasterId id="2147484128" r:id="rId28"/>
    <p:sldMasterId id="2147484140" r:id="rId29"/>
  </p:sldMasterIdLst>
  <p:notesMasterIdLst>
    <p:notesMasterId r:id="rId65"/>
  </p:notesMasterIdLst>
  <p:sldIdLst>
    <p:sldId id="292" r:id="rId30"/>
    <p:sldId id="289" r:id="rId31"/>
    <p:sldId id="288" r:id="rId32"/>
    <p:sldId id="257" r:id="rId33"/>
    <p:sldId id="305" r:id="rId34"/>
    <p:sldId id="259" r:id="rId35"/>
    <p:sldId id="297" r:id="rId36"/>
    <p:sldId id="265" r:id="rId37"/>
    <p:sldId id="318" r:id="rId38"/>
    <p:sldId id="263" r:id="rId39"/>
    <p:sldId id="337" r:id="rId40"/>
    <p:sldId id="333" r:id="rId41"/>
    <p:sldId id="273" r:id="rId42"/>
    <p:sldId id="335" r:id="rId43"/>
    <p:sldId id="271" r:id="rId44"/>
    <p:sldId id="304" r:id="rId45"/>
    <p:sldId id="306" r:id="rId46"/>
    <p:sldId id="295" r:id="rId47"/>
    <p:sldId id="317" r:id="rId48"/>
    <p:sldId id="302" r:id="rId49"/>
    <p:sldId id="319" r:id="rId50"/>
    <p:sldId id="283" r:id="rId51"/>
    <p:sldId id="296" r:id="rId52"/>
    <p:sldId id="299" r:id="rId53"/>
    <p:sldId id="285" r:id="rId54"/>
    <p:sldId id="320" r:id="rId55"/>
    <p:sldId id="277" r:id="rId56"/>
    <p:sldId id="279" r:id="rId57"/>
    <p:sldId id="281" r:id="rId58"/>
    <p:sldId id="287" r:id="rId59"/>
    <p:sldId id="311" r:id="rId60"/>
    <p:sldId id="313" r:id="rId61"/>
    <p:sldId id="312" r:id="rId62"/>
    <p:sldId id="314" r:id="rId63"/>
    <p:sldId id="315" r:id="rId6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78199" autoAdjust="0"/>
  </p:normalViewPr>
  <p:slideViewPr>
    <p:cSldViewPr snapToGrid="0">
      <p:cViewPr varScale="1">
        <p:scale>
          <a:sx n="69" d="100"/>
          <a:sy n="69" d="100"/>
        </p:scale>
        <p:origin x="-88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9.xml"/><Relationship Id="rId18" Type="http://schemas.openxmlformats.org/officeDocument/2006/relationships/slideMaster" Target="slideMasters/slideMaster14.xml"/><Relationship Id="rId26" Type="http://schemas.openxmlformats.org/officeDocument/2006/relationships/slideMaster" Target="slideMasters/slideMaster22.xml"/><Relationship Id="rId39" Type="http://schemas.openxmlformats.org/officeDocument/2006/relationships/slide" Target="slides/slide10.xml"/><Relationship Id="rId21" Type="http://schemas.openxmlformats.org/officeDocument/2006/relationships/slideMaster" Target="slideMasters/slideMaster17.xml"/><Relationship Id="rId34" Type="http://schemas.openxmlformats.org/officeDocument/2006/relationships/slide" Target="slides/slide5.xml"/><Relationship Id="rId42" Type="http://schemas.openxmlformats.org/officeDocument/2006/relationships/slide" Target="slides/slide13.xml"/><Relationship Id="rId47" Type="http://schemas.openxmlformats.org/officeDocument/2006/relationships/slide" Target="slides/slide18.xml"/><Relationship Id="rId50" Type="http://schemas.openxmlformats.org/officeDocument/2006/relationships/slide" Target="slides/slide21.xml"/><Relationship Id="rId55" Type="http://schemas.openxmlformats.org/officeDocument/2006/relationships/slide" Target="slides/slide26.xml"/><Relationship Id="rId63" Type="http://schemas.openxmlformats.org/officeDocument/2006/relationships/slide" Target="slides/slide34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2.xml"/><Relationship Id="rId29" Type="http://schemas.openxmlformats.org/officeDocument/2006/relationships/slideMaster" Target="slideMasters/slideMaster2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Master" Target="slideMasters/slideMaster20.xml"/><Relationship Id="rId32" Type="http://schemas.openxmlformats.org/officeDocument/2006/relationships/slide" Target="slides/slide3.xml"/><Relationship Id="rId37" Type="http://schemas.openxmlformats.org/officeDocument/2006/relationships/slide" Target="slides/slide8.xml"/><Relationship Id="rId40" Type="http://schemas.openxmlformats.org/officeDocument/2006/relationships/slide" Target="slides/slide11.xml"/><Relationship Id="rId45" Type="http://schemas.openxmlformats.org/officeDocument/2006/relationships/slide" Target="slides/slide16.xml"/><Relationship Id="rId53" Type="http://schemas.openxmlformats.org/officeDocument/2006/relationships/slide" Target="slides/slide24.xml"/><Relationship Id="rId58" Type="http://schemas.openxmlformats.org/officeDocument/2006/relationships/slide" Target="slides/slide29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Master" Target="slideMasters/slideMaster19.xml"/><Relationship Id="rId28" Type="http://schemas.openxmlformats.org/officeDocument/2006/relationships/slideMaster" Target="slideMasters/slideMaster24.xml"/><Relationship Id="rId36" Type="http://schemas.openxmlformats.org/officeDocument/2006/relationships/slide" Target="slides/slide7.xml"/><Relationship Id="rId49" Type="http://schemas.openxmlformats.org/officeDocument/2006/relationships/slide" Target="slides/slide20.xml"/><Relationship Id="rId57" Type="http://schemas.openxmlformats.org/officeDocument/2006/relationships/slide" Target="slides/slide28.xml"/><Relationship Id="rId61" Type="http://schemas.openxmlformats.org/officeDocument/2006/relationships/slide" Target="slides/slide32.xml"/><Relationship Id="rId10" Type="http://schemas.openxmlformats.org/officeDocument/2006/relationships/slideMaster" Target="slideMasters/slideMaster6.xml"/><Relationship Id="rId19" Type="http://schemas.openxmlformats.org/officeDocument/2006/relationships/slideMaster" Target="slideMasters/slideMaster15.xml"/><Relationship Id="rId31" Type="http://schemas.openxmlformats.org/officeDocument/2006/relationships/slide" Target="slides/slide2.xml"/><Relationship Id="rId44" Type="http://schemas.openxmlformats.org/officeDocument/2006/relationships/slide" Target="slides/slide15.xml"/><Relationship Id="rId52" Type="http://schemas.openxmlformats.org/officeDocument/2006/relationships/slide" Target="slides/slide23.xml"/><Relationship Id="rId60" Type="http://schemas.openxmlformats.org/officeDocument/2006/relationships/slide" Target="slides/slide31.xml"/><Relationship Id="rId65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Master" Target="slideMasters/slideMaster18.xml"/><Relationship Id="rId27" Type="http://schemas.openxmlformats.org/officeDocument/2006/relationships/slideMaster" Target="slideMasters/slideMaster23.xml"/><Relationship Id="rId30" Type="http://schemas.openxmlformats.org/officeDocument/2006/relationships/slide" Target="slides/slide1.xml"/><Relationship Id="rId35" Type="http://schemas.openxmlformats.org/officeDocument/2006/relationships/slide" Target="slides/slide6.xml"/><Relationship Id="rId43" Type="http://schemas.openxmlformats.org/officeDocument/2006/relationships/slide" Target="slides/slide14.xml"/><Relationship Id="rId48" Type="http://schemas.openxmlformats.org/officeDocument/2006/relationships/slide" Target="slides/slide19.xml"/><Relationship Id="rId56" Type="http://schemas.openxmlformats.org/officeDocument/2006/relationships/slide" Target="slides/slide27.xml"/><Relationship Id="rId64" Type="http://schemas.openxmlformats.org/officeDocument/2006/relationships/slide" Target="slides/slide35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4.xml"/><Relationship Id="rId51" Type="http://schemas.openxmlformats.org/officeDocument/2006/relationships/slide" Target="slides/slide22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8.xml"/><Relationship Id="rId17" Type="http://schemas.openxmlformats.org/officeDocument/2006/relationships/slideMaster" Target="slideMasters/slideMaster13.xml"/><Relationship Id="rId25" Type="http://schemas.openxmlformats.org/officeDocument/2006/relationships/slideMaster" Target="slideMasters/slideMaster21.xml"/><Relationship Id="rId33" Type="http://schemas.openxmlformats.org/officeDocument/2006/relationships/slide" Target="slides/slide4.xml"/><Relationship Id="rId38" Type="http://schemas.openxmlformats.org/officeDocument/2006/relationships/slide" Target="slides/slide9.xml"/><Relationship Id="rId46" Type="http://schemas.openxmlformats.org/officeDocument/2006/relationships/slide" Target="slides/slide17.xml"/><Relationship Id="rId59" Type="http://schemas.openxmlformats.org/officeDocument/2006/relationships/slide" Target="slides/slide30.xml"/><Relationship Id="rId67" Type="http://schemas.openxmlformats.org/officeDocument/2006/relationships/viewProps" Target="viewProps.xml"/><Relationship Id="rId20" Type="http://schemas.openxmlformats.org/officeDocument/2006/relationships/slideMaster" Target="slideMasters/slideMaster16.xml"/><Relationship Id="rId41" Type="http://schemas.openxmlformats.org/officeDocument/2006/relationships/slide" Target="slides/slide12.xml"/><Relationship Id="rId54" Type="http://schemas.openxmlformats.org/officeDocument/2006/relationships/slide" Target="slides/slide25.xml"/><Relationship Id="rId62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90473413045592"/>
          <c:y val="0.14166074068327669"/>
          <c:w val="0.62972538154952851"/>
          <c:h val="0.670052622732503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65100" prst="coolSlant"/>
            </a:sp3d>
          </c:spPr>
          <c:explosion val="25"/>
          <c:dPt>
            <c:idx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165100" prst="coolSlant"/>
              </a:sp3d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="1" i="0" baseline="0">
                        <a:latin typeface="+mj-lt"/>
                      </a:defRPr>
                    </a:pPr>
                    <a:r>
                      <a:rPr lang="el-GR" sz="1600" b="1" i="0" baseline="0"/>
                      <a:t>Διορισμοί  Προαγωγές  Επανεξετάσεις
</a:t>
                    </a:r>
                    <a:r>
                      <a:rPr lang="el-GR" sz="1600" b="1" i="0" baseline="0" smtClean="0"/>
                      <a:t>38%</a:t>
                    </a:r>
                    <a:endParaRPr lang="el-GR" sz="1600" b="1" i="0" baseline="0"/>
                  </a:p>
                </c:rich>
              </c:tx>
              <c:numFmt formatCode="General" sourceLinked="0"/>
              <c:spPr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dirty="0"/>
                      <a:t>Πειθαρχικές </a:t>
                    </a:r>
                    <a:r>
                      <a:rPr lang="el-GR" dirty="0" smtClean="0"/>
                      <a:t>Υποθέσεις</a:t>
                    </a:r>
                    <a:r>
                      <a:rPr lang="el-GR" dirty="0"/>
                      <a:t>
</a:t>
                    </a:r>
                    <a:r>
                      <a:rPr lang="el-GR" dirty="0" smtClean="0"/>
                      <a:t>8%</a:t>
                    </a:r>
                    <a:endParaRPr lang="el-GR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14814814814811E-2"/>
                  <c:y val="0.10126583431998226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Μεταθέσεις </a:t>
                    </a:r>
                    <a:r>
                      <a:rPr lang="el-GR" dirty="0"/>
                      <a:t>Αποσπάσεις
</a:t>
                    </a:r>
                    <a:r>
                      <a:rPr lang="el-GR" dirty="0" smtClean="0"/>
                      <a:t>19%</a:t>
                    </a:r>
                    <a:endParaRPr lang="el-G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625711471701024E-2"/>
                  <c:y val="3.8506469128127746E-2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/>
                      <a:t>Αφυπηρετήσεις </a:t>
                    </a:r>
                    <a:r>
                      <a:rPr lang="el-GR" dirty="0"/>
                      <a:t>Παραιτήσεις Αναπληρωτικοί Διορισμοί
</a:t>
                    </a:r>
                    <a:r>
                      <a:rPr lang="el-GR" dirty="0" smtClean="0"/>
                      <a:t>20%</a:t>
                    </a:r>
                    <a:endParaRPr lang="el-G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03104626093676"/>
                      <c:h val="0.2503639266995726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1152263374485597E-2"/>
                  <c:y val="-1.3136288998357963E-2"/>
                </c:manualLayout>
              </c:layout>
              <c:tx>
                <c:rich>
                  <a:bodyPr/>
                  <a:lstStyle/>
                  <a:p>
                    <a:r>
                      <a:rPr lang="el-GR" dirty="0"/>
                      <a:t>Επικυρώσεις Διορισμών Υπηρεσιακές Εκθέσεις
</a:t>
                    </a:r>
                    <a:r>
                      <a:rPr lang="el-GR" dirty="0" smtClean="0"/>
                      <a:t>6%</a:t>
                    </a:r>
                    <a:endParaRPr lang="el-G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271604938271606"/>
                  <c:y val="-1.3917730223716618E-2"/>
                </c:manualLayout>
              </c:layout>
              <c:tx>
                <c:rich>
                  <a:bodyPr/>
                  <a:lstStyle/>
                  <a:p>
                    <a:r>
                      <a:rPr lang="el-GR" dirty="0"/>
                      <a:t>Διάφορα
</a:t>
                    </a:r>
                    <a:r>
                      <a:rPr lang="el-GR" dirty="0" smtClean="0"/>
                      <a:t>9%</a:t>
                    </a:r>
                    <a:endParaRPr lang="el-GR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latin typeface="+mj-lt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Διορισμοί  Προαγωγές  Επανεξετάσεις</c:v>
                </c:pt>
                <c:pt idx="1">
                  <c:v>Πειθαρχικές Υποθεσεις</c:v>
                </c:pt>
                <c:pt idx="2">
                  <c:v>Μεταθέσεις Αποσπάσεις</c:v>
                </c:pt>
                <c:pt idx="3">
                  <c:v>Αφυπηρετήσεις Παραιτήσεις Αναπληρωτικοί Διορισμοί</c:v>
                </c:pt>
                <c:pt idx="4">
                  <c:v>Επικυρώσεις Διορισμών Υπηρεσιακές Εκθέσεις</c:v>
                </c:pt>
                <c:pt idx="5">
                  <c:v>Διάφορα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</c:v>
                </c:pt>
                <c:pt idx="1">
                  <c:v>8</c:v>
                </c:pt>
                <c:pt idx="2">
                  <c:v>19</c:v>
                </c:pt>
                <c:pt idx="3">
                  <c:v>20</c:v>
                </c:pt>
                <c:pt idx="4">
                  <c:v>6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8"/>
      <c:hPercent val="98"/>
      <c:rotY val="12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3293585740954814E-2"/>
          <c:y val="2.0909016121756725E-2"/>
          <c:w val="0.95670641425904523"/>
          <c:h val="0.884020618556703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Διορισμοί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9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175191502132112E-3"/>
                  <c:y val="-5.1446677782272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92864780791291E-3"/>
                  <c:y val="-7.091971366093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894153918076412E-3"/>
                  <c:y val="-6.822778928687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660882667444346E-2"/>
                  <c:y val="-6.1680795888079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911077087586273E-2"/>
                  <c:y val="-7.0395405353512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234567901234566E-2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773461454169072E-3"/>
                  <c:y val="-3.973432661174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18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Μέχρι 8/2017</c:v>
                </c:pt>
              </c:strCache>
            </c:strRef>
          </c:cat>
          <c:val>
            <c:numRef>
              <c:f>Sheet1!$B$5:$B$11</c:f>
              <c:numCache>
                <c:formatCode>General</c:formatCode>
                <c:ptCount val="7"/>
                <c:pt idx="0">
                  <c:v>861</c:v>
                </c:pt>
                <c:pt idx="1">
                  <c:v>23</c:v>
                </c:pt>
                <c:pt idx="2">
                  <c:v>0</c:v>
                </c:pt>
                <c:pt idx="3">
                  <c:v>21</c:v>
                </c:pt>
                <c:pt idx="4">
                  <c:v>21</c:v>
                </c:pt>
                <c:pt idx="5">
                  <c:v>233</c:v>
                </c:pt>
                <c:pt idx="6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Προαγωγές</c:v>
                </c:pt>
              </c:strCache>
            </c:strRef>
          </c:tx>
          <c:spPr>
            <a:solidFill>
              <a:srgbClr val="00B0F0"/>
            </a:solidFill>
            <a:ln w="9590">
              <a:solidFill>
                <a:srgbClr val="0070C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9590">
                <a:solidFill>
                  <a:srgbClr val="00B0F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0"/>
                <a:contourClr>
                  <a:srgbClr val="000000"/>
                </a:contourClr>
              </a:sp3d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3.7177870127345192E-2"/>
                  <c:y val="-6.6175088042036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262766855147845E-2"/>
                  <c:y val="-6.4883568164904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988966656945659E-2"/>
                  <c:y val="-5.629630644351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467191601049872E-2"/>
                  <c:y val="-6.42775633325567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255613881598134E-2"/>
                  <c:y val="-4.573634384549762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85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7160493825E-2"/>
                  <c:y val="-5.0508808843554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9597730507924027E-2"/>
                  <c:y val="-3.2722386621439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19181">
                <a:noFill/>
              </a:ln>
            </c:spPr>
            <c:txPr>
              <a:bodyPr/>
              <a:lstStyle/>
              <a:p>
                <a:pPr>
                  <a:defRPr sz="163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Μέχρι 8/2017</c:v>
                </c:pt>
              </c:strCache>
            </c:strRef>
          </c:cat>
          <c:val>
            <c:numRef>
              <c:f>Sheet1!$C$5:$C$11</c:f>
              <c:numCache>
                <c:formatCode>#,##0</c:formatCode>
                <c:ptCount val="7"/>
                <c:pt idx="0" formatCode="General">
                  <c:v>667</c:v>
                </c:pt>
                <c:pt idx="1">
                  <c:v>1162</c:v>
                </c:pt>
                <c:pt idx="2" formatCode="General">
                  <c:v>417</c:v>
                </c:pt>
                <c:pt idx="3">
                  <c:v>27</c:v>
                </c:pt>
                <c:pt idx="4" formatCode="General">
                  <c:v>85</c:v>
                </c:pt>
                <c:pt idx="5">
                  <c:v>174</c:v>
                </c:pt>
                <c:pt idx="6" formatCode="General">
                  <c:v>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2861952"/>
        <c:axId val="132865024"/>
        <c:axId val="0"/>
      </c:bar3DChart>
      <c:catAx>
        <c:axId val="13286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4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3286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865024"/>
        <c:scaling>
          <c:orientation val="minMax"/>
          <c:max val="1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132861952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16970631965582"/>
          <c:y val="0.21440696709186532"/>
          <c:w val="0.1208849024572984"/>
          <c:h val="9.3988616345294929E-2"/>
        </c:manualLayout>
      </c:layout>
      <c:overlay val="0"/>
      <c:spPr>
        <a:solidFill>
          <a:srgbClr val="FFFFFF"/>
        </a:solidFill>
        <a:ln w="2398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3128706133956"/>
          <c:y val="3.8288205184178484E-2"/>
          <c:w val="0.83774834437086165"/>
          <c:h val="0.86711711711711714"/>
        </c:manualLayout>
      </c:layout>
      <c:lineChart>
        <c:grouping val="standard"/>
        <c:varyColors val="0"/>
        <c:ser>
          <c:idx val="1"/>
          <c:order val="0"/>
          <c:spPr>
            <a:ln w="13730">
              <a:solidFill>
                <a:srgbClr val="333333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333333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5735144072589836E-2"/>
                  <c:y val="-5.442354113841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450480241966356E-3"/>
                  <c:y val="-4.353883291072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490096048393209E-2"/>
                  <c:y val="-8.163531170761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02716108884751E-2"/>
                  <c:y val="-7.62923769760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898118702457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255208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 w="13730">
                <a:noFill/>
              </a:ln>
            </c:spPr>
            <c:txPr>
              <a:bodyPr/>
              <a:lstStyle/>
              <a:p>
                <a:pPr>
                  <a:defRPr sz="757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Sheet1!$A$1:$G$1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(Μέχρι 30/7/2017)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</c:numCache>
            </c:numRef>
          </c:val>
          <c:smooth val="0"/>
        </c:ser>
        <c:ser>
          <c:idx val="0"/>
          <c:order val="1"/>
          <c:dLbls>
            <c:dLbl>
              <c:idx val="0"/>
              <c:layout>
                <c:manualLayout>
                  <c:x val="-3.0864197530864196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098E-3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18518518518462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234567901234566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493827160493825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716049382716162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Sheet1!$A$1:$G$1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(Μέχρι 30/7/2017)</c:v>
                </c:pt>
              </c:strCache>
            </c:strRef>
          </c:cat>
          <c:val>
            <c:numRef>
              <c:f>Sheet1!$A$3:$G$3</c:f>
              <c:numCache>
                <c:formatCode>#,##0</c:formatCode>
                <c:ptCount val="7"/>
                <c:pt idx="0">
                  <c:v>1506</c:v>
                </c:pt>
                <c:pt idx="1">
                  <c:v>66</c:v>
                </c:pt>
                <c:pt idx="2">
                  <c:v>0</c:v>
                </c:pt>
                <c:pt idx="3">
                  <c:v>69</c:v>
                </c:pt>
                <c:pt idx="4">
                  <c:v>163</c:v>
                </c:pt>
                <c:pt idx="5">
                  <c:v>579</c:v>
                </c:pt>
                <c:pt idx="6">
                  <c:v>232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9198848"/>
        <c:axId val="249200000"/>
      </c:lineChart>
      <c:catAx>
        <c:axId val="2491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17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2492000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49200000"/>
        <c:scaling>
          <c:orientation val="minMax"/>
          <c:max val="2400"/>
          <c:min val="0"/>
        </c:scaling>
        <c:delete val="0"/>
        <c:axPos val="l"/>
        <c:majorGridlines>
          <c:spPr>
            <a:ln w="1716">
              <a:solidFill>
                <a:srgbClr val="00B0F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17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5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249198848"/>
        <c:crosses val="autoZero"/>
        <c:crossBetween val="between"/>
        <c:majorUnit val="400"/>
        <c:minorUnit val="400"/>
      </c:valAx>
      <c:spPr>
        <a:noFill/>
        <a:ln w="13730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75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3774834437086165"/>
          <c:h val="0.86711711711711714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</c:spPr>
          </c:marker>
          <c:dLbls>
            <c:dLbl>
              <c:idx val="0"/>
              <c:layout>
                <c:manualLayout>
                  <c:x val="-1.5735144072589836E-2"/>
                  <c:y val="-5.4423541138412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450480241966208E-3"/>
                  <c:y val="-4.353883291072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490096048393209E-2"/>
                  <c:y val="-8.163531170761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02716108884751E-2"/>
                  <c:y val="-7.629237697601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898118702457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255208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Sheet1!$E$1:$K$1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Μέχρι 7/2017</c:v>
                </c:pt>
              </c:strCache>
            </c:strRef>
          </c:cat>
          <c:val>
            <c:numRef>
              <c:f>Sheet1!$E$2:$K$2</c:f>
              <c:numCache>
                <c:formatCode>General</c:formatCode>
                <c:ptCount val="7"/>
              </c:numCache>
            </c:numRef>
          </c:val>
          <c:smooth val="0"/>
        </c:ser>
        <c:ser>
          <c:idx val="0"/>
          <c:order val="1"/>
          <c:dPt>
            <c:idx val="4"/>
            <c:marker>
              <c:spPr>
                <a:solidFill>
                  <a:srgbClr val="43CEFF"/>
                </a:solidFill>
              </c:spPr>
            </c:marker>
            <c:bubble3D val="0"/>
          </c:dPt>
          <c:dLbls>
            <c:dLbl>
              <c:idx val="4"/>
              <c:layout>
                <c:manualLayout>
                  <c:x val="-4.6296296296296294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50" b="1" i="0" baseline="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Sheet1!$E$1:$K$1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Μέχρι 7/2017</c:v>
                </c:pt>
              </c:strCache>
            </c:strRef>
          </c:cat>
          <c:val>
            <c:numRef>
              <c:f>Sheet1!$E$3:$K$3</c:f>
              <c:numCache>
                <c:formatCode>#,##0</c:formatCode>
                <c:ptCount val="7"/>
                <c:pt idx="0">
                  <c:v>341</c:v>
                </c:pt>
                <c:pt idx="1">
                  <c:v>734</c:v>
                </c:pt>
                <c:pt idx="2">
                  <c:v>926</c:v>
                </c:pt>
                <c:pt idx="3">
                  <c:v>365</c:v>
                </c:pt>
                <c:pt idx="4">
                  <c:v>97</c:v>
                </c:pt>
                <c:pt idx="5">
                  <c:v>107</c:v>
                </c:pt>
                <c:pt idx="6">
                  <c:v>44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4066816"/>
        <c:axId val="314068352"/>
      </c:lineChart>
      <c:catAx>
        <c:axId val="31406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l-GR"/>
          </a:p>
        </c:txPr>
        <c:crossAx val="3140683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14068352"/>
        <c:scaling>
          <c:orientation val="minMax"/>
          <c:max val="2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314066816"/>
        <c:crosses val="autoZero"/>
        <c:crossBetween val="between"/>
        <c:majorUnit val="400"/>
        <c:minorUnit val="400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2C4C8-F55E-420A-AD94-5D14B6FB777C}" type="datetimeFigureOut">
              <a:rPr lang="el-GR" smtClean="0"/>
              <a:t>31/8/2017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A5BB-E47A-4D66-9D5B-EFF760FFCC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96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6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0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779B0-9704-4B90-97BC-C2F9A5BFE18C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0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86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009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76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4419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65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811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534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7901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648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884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802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7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5898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4438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1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6177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38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615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6373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4876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259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9754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4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30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602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9214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8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362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93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2245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688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3921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6305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634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608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509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085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39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7900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5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6069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214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3320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9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38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198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8084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6182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213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48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8323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2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3417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8582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78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2336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7286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2632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0426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6729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8847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024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83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4074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74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401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830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48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4807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8298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0400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6033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17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1609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25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01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2126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9170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9126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0687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8927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99045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2790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1701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66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3273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91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0377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0240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1020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0185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9735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3644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1831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3209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55165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71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7231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54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7350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862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4953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2378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9230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2124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4086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3556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91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31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09934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8276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93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7657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2146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4302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34410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9865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66072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25976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99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9728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16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1873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75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8278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4955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38023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4025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8737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92055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14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6661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32485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73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83468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14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115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97952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0418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1684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21418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7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9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0389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1419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58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1108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34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28388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2377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44686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2462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86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9825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1498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4178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06263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15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1495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7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2867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3398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2991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48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80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82394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41128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08322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9595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61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31554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89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9032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79837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73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18621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8522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68157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81989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74287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6813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71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26104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15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96149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57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08398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99189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98179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6720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8065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86322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67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6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1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4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468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68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94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688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52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980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91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735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49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8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50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966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020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345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7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6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3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926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91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62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6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315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2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841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360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15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292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432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60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947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7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637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73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630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413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983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1170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195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933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2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934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97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959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788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9432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447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541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125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579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022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37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62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7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7678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492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3165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436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438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04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284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770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202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5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A52-8FAB-4BBD-9AE4-A9FB46837727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65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500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117C-E332-419B-B128-CEACE2DC637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093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AA06-D8F4-413A-96AE-3A0275CCE426}" type="datetime1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15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8A78-91B2-44E4-8486-4EB47CCA625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731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0219-5800-4B69-AC51-9384BBD060EA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987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4E29-E4B3-4EE3-9A92-EE2D317F706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685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65C3-61DC-43C7-80DD-5FE5D29AFC64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5004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E6-040E-4EE4-9783-403D75DF48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886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BD6F-8343-4512-B169-26D2C179E42E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5651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FE02-542F-4E1B-96AE-1198CFF81CA8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1553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3BED-024D-40A7-9B8F-07C96C0E59C7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9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68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72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63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84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3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9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4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28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42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42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44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58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21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68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9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18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11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710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23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20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92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66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3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91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F4861-2570-43A7-B4BC-D3C00557B802}" type="datetime1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31/8/2017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3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772816"/>
            <a:ext cx="8229600" cy="1431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>
                <a:solidFill>
                  <a:schemeClr val="tx1"/>
                </a:solidFill>
              </a:rPr>
              <a:t>ΕΤΗΣΙΑ ΕΚΘΕΣΗ ΕΔΥ</a:t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>ΓΙΑ ΤΟ 201</a:t>
            </a:r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400" b="1" cap="all" dirty="0" err="1">
                <a:solidFill>
                  <a:schemeClr val="tx1"/>
                </a:solidFill>
              </a:rPr>
              <a:t>Αποπαγοποιηση</a:t>
            </a:r>
            <a:r>
              <a:rPr lang="el-GR" sz="2400" b="1" cap="all" dirty="0"/>
              <a:t> </a:t>
            </a:r>
            <a:r>
              <a:rPr lang="el-GR" sz="2400" b="1" cap="all" dirty="0" err="1">
                <a:solidFill>
                  <a:schemeClr val="tx1"/>
                </a:solidFill>
              </a:rPr>
              <a:t>θεσεων</a:t>
            </a:r>
            <a:endParaRPr lang="el-GR" sz="2400" b="1" cap="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2132857"/>
            <a:ext cx="8373616" cy="43452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2000" b="1" dirty="0"/>
          </a:p>
          <a:p>
            <a:pPr marL="0" indent="0" algn="ctr">
              <a:buNone/>
            </a:pPr>
            <a:endParaRPr lang="el-GR" sz="2000" b="1" dirty="0"/>
          </a:p>
          <a:p>
            <a:pPr marL="0" indent="0">
              <a:buNone/>
            </a:pPr>
            <a:r>
              <a:rPr lang="el-GR" sz="3200" b="1" dirty="0">
                <a:latin typeface="+mj-lt"/>
              </a:rPr>
              <a:t>2013		           </a:t>
            </a:r>
            <a:r>
              <a:rPr lang="en-GB" sz="3200" b="1" dirty="0" smtClean="0">
                <a:latin typeface="+mj-lt"/>
              </a:rPr>
              <a:t>	 </a:t>
            </a:r>
            <a:r>
              <a:rPr lang="en-US" sz="3200" b="1" dirty="0" smtClean="0">
                <a:latin typeface="+mj-lt"/>
              </a:rPr>
              <a:t>:	19   </a:t>
            </a:r>
            <a:r>
              <a:rPr lang="el-GR" sz="3200" b="1" dirty="0">
                <a:latin typeface="+mj-lt"/>
              </a:rPr>
              <a:t>θέσεις</a:t>
            </a:r>
          </a:p>
          <a:p>
            <a:pPr marL="0" indent="0">
              <a:buNone/>
            </a:pPr>
            <a:r>
              <a:rPr lang="el-GR" sz="3200" b="1" dirty="0">
                <a:latin typeface="+mj-lt"/>
              </a:rPr>
              <a:t>2014		       </a:t>
            </a:r>
            <a:r>
              <a:rPr lang="en-GB" sz="3200" b="1" dirty="0" smtClean="0">
                <a:latin typeface="+mj-lt"/>
              </a:rPr>
              <a:t>		</a:t>
            </a:r>
            <a:r>
              <a:rPr lang="el-GR" sz="3200" b="1" dirty="0" smtClean="0">
                <a:latin typeface="+mj-lt"/>
              </a:rPr>
              <a:t> </a:t>
            </a:r>
            <a:r>
              <a:rPr lang="el-GR" sz="3200" b="1" dirty="0">
                <a:latin typeface="+mj-lt"/>
              </a:rPr>
              <a:t>:	126 θέσεις </a:t>
            </a:r>
            <a:endParaRPr lang="el-GR" sz="3200" dirty="0">
              <a:latin typeface="+mj-lt"/>
            </a:endParaRPr>
          </a:p>
          <a:p>
            <a:pPr marL="0" indent="0">
              <a:buNone/>
            </a:pPr>
            <a:r>
              <a:rPr lang="el-GR" sz="3200" b="1" dirty="0">
                <a:latin typeface="+mj-lt"/>
              </a:rPr>
              <a:t>2015                 </a:t>
            </a:r>
            <a:r>
              <a:rPr lang="el-GR" sz="3200" b="1" dirty="0" smtClean="0">
                <a:latin typeface="+mj-lt"/>
              </a:rPr>
              <a:t>   </a:t>
            </a:r>
            <a:r>
              <a:rPr lang="en-GB" sz="3200" b="1" dirty="0" smtClean="0">
                <a:latin typeface="+mj-lt"/>
              </a:rPr>
              <a:t>		</a:t>
            </a:r>
            <a:r>
              <a:rPr lang="el-GR" sz="3200" b="1" dirty="0" smtClean="0">
                <a:latin typeface="+mj-lt"/>
              </a:rPr>
              <a:t> :</a:t>
            </a:r>
            <a:r>
              <a:rPr lang="el-GR" sz="3200" b="1" dirty="0">
                <a:latin typeface="+mj-lt"/>
              </a:rPr>
              <a:t>	426 θέσεις</a:t>
            </a:r>
            <a:endParaRPr lang="el-GR" sz="3200" dirty="0">
              <a:latin typeface="+mj-lt"/>
            </a:endParaRPr>
          </a:p>
          <a:p>
            <a:pPr marL="0" indent="0">
              <a:buNone/>
            </a:pPr>
            <a:r>
              <a:rPr lang="el-GR" sz="3200" b="1" dirty="0">
                <a:latin typeface="+mj-lt"/>
              </a:rPr>
              <a:t>2016 		</a:t>
            </a:r>
            <a:r>
              <a:rPr lang="en-GB" sz="3200" b="1" dirty="0" smtClean="0">
                <a:latin typeface="+mj-lt"/>
              </a:rPr>
              <a:t>	</a:t>
            </a:r>
            <a:r>
              <a:rPr lang="el-GR" sz="3200" b="1" dirty="0" smtClean="0">
                <a:latin typeface="+mj-lt"/>
              </a:rPr>
              <a:t> </a:t>
            </a:r>
            <a:r>
              <a:rPr lang="el-GR" sz="3200" b="1" dirty="0">
                <a:latin typeface="+mj-lt"/>
              </a:rPr>
              <a:t>:	485 θέσεις</a:t>
            </a:r>
          </a:p>
          <a:p>
            <a:pPr marL="0" indent="0">
              <a:buNone/>
            </a:pPr>
            <a:r>
              <a:rPr lang="el-GR" sz="3200" b="1" dirty="0">
                <a:latin typeface="+mj-lt"/>
              </a:rPr>
              <a:t>2017</a:t>
            </a:r>
            <a:r>
              <a:rPr lang="el-GR" sz="3200" b="1" dirty="0"/>
              <a:t> (</a:t>
            </a:r>
            <a:r>
              <a:rPr lang="el-GR" sz="2800" b="1" dirty="0"/>
              <a:t>Μέχρι Σήμερα</a:t>
            </a:r>
            <a:r>
              <a:rPr lang="el-GR" sz="3200" b="1" dirty="0" smtClean="0"/>
              <a:t>)</a:t>
            </a:r>
            <a:r>
              <a:rPr lang="en-GB" sz="3200" b="1" dirty="0" smtClean="0"/>
              <a:t>	 </a:t>
            </a:r>
            <a:r>
              <a:rPr lang="en-US" sz="3200" b="1" dirty="0" smtClean="0">
                <a:latin typeface="+mj-lt"/>
              </a:rPr>
              <a:t>:</a:t>
            </a:r>
            <a:r>
              <a:rPr lang="el-GR" sz="3200" b="1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943 </a:t>
            </a:r>
            <a:r>
              <a:rPr lang="el-GR" sz="3200" b="1" dirty="0">
                <a:latin typeface="+mj-lt"/>
              </a:rPr>
              <a:t>θέσεις</a:t>
            </a:r>
          </a:p>
          <a:p>
            <a:pPr marL="3657600" lvl="8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29253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ΠΛΗΡΩΣΕΙΣ ΘΕΣΕΩΝ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08605"/>
              </p:ext>
            </p:extLst>
          </p:nvPr>
        </p:nvGraphicFramePr>
        <p:xfrm>
          <a:off x="746977" y="1556793"/>
          <a:ext cx="10715218" cy="5110299"/>
        </p:xfrm>
        <a:graphic>
          <a:graphicData uri="http://schemas.openxmlformats.org/drawingml/2006/table">
            <a:tbl>
              <a:tblPr firstRow="1" firstCol="1" bandRow="1"/>
              <a:tblGrid>
                <a:gridCol w="2514214"/>
                <a:gridCol w="2050251"/>
                <a:gridCol w="2050251"/>
                <a:gridCol w="2050251"/>
                <a:gridCol w="2050251"/>
              </a:tblGrid>
              <a:tr h="60870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2014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2015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2016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84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Πρώτου Διορισμού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7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71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35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Πρώτου Διορισμού και Προαγωγής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1</a:t>
                      </a:r>
                      <a:r>
                        <a:rPr lang="el-GR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4  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269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68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4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Προαγωγής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85  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174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ΣΥΝΟΛΟ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72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106</a:t>
                      </a:r>
                      <a:endParaRPr lang="el-GR" sz="2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51</a:t>
                      </a: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246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5495" marR="554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1800" b="1" dirty="0"/>
              <a:t/>
            </a:r>
            <a:br>
              <a:rPr lang="el-GR" sz="1800" b="1" dirty="0"/>
            </a:br>
            <a:r>
              <a:rPr lang="el-GR" sz="2400" b="1" cap="all" dirty="0" err="1">
                <a:solidFill>
                  <a:schemeClr val="tx1"/>
                </a:solidFill>
              </a:rPr>
              <a:t>Διορισμοι</a:t>
            </a:r>
            <a:r>
              <a:rPr lang="el-GR" sz="2400" b="1" cap="all" dirty="0"/>
              <a:t> - </a:t>
            </a:r>
            <a:r>
              <a:rPr lang="el-GR" sz="2400" b="1" cap="all" dirty="0" err="1">
                <a:solidFill>
                  <a:schemeClr val="tx1"/>
                </a:solidFill>
              </a:rPr>
              <a:t>Προαγωγεσ</a:t>
            </a:r>
            <a:r>
              <a:rPr lang="el-GR" sz="1800" dirty="0"/>
              <a:t/>
            </a:r>
            <a:br>
              <a:rPr lang="el-GR" sz="1800" dirty="0"/>
            </a:br>
            <a:endParaRPr lang="el-GR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732378"/>
              </p:ext>
            </p:extLst>
          </p:nvPr>
        </p:nvGraphicFramePr>
        <p:xfrm>
          <a:off x="1017431" y="1287887"/>
          <a:ext cx="9942489" cy="543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6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solidFill>
                  <a:schemeClr val="tx1"/>
                </a:solidFill>
              </a:rPr>
              <a:t>ΚΑΤΑΣΤΑΣΗ ΝΟΜΟΘΕΤΗΜΕΝΩΝ ΘΕΣΕΩΝ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01598"/>
              </p:ext>
            </p:extLst>
          </p:nvPr>
        </p:nvGraphicFramePr>
        <p:xfrm>
          <a:off x="283336" y="1916832"/>
          <a:ext cx="11642502" cy="3963072"/>
        </p:xfrm>
        <a:graphic>
          <a:graphicData uri="http://schemas.openxmlformats.org/drawingml/2006/table">
            <a:tbl>
              <a:tblPr/>
              <a:tblGrid>
                <a:gridCol w="1640169"/>
                <a:gridCol w="1624890"/>
                <a:gridCol w="1085440"/>
                <a:gridCol w="1377670"/>
                <a:gridCol w="1403400"/>
                <a:gridCol w="1231557"/>
                <a:gridCol w="1020784"/>
                <a:gridCol w="1220746"/>
                <a:gridCol w="1037846"/>
              </a:tblGrid>
              <a:tr h="5457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00" dirty="0">
                        <a:effectLst/>
                        <a:latin typeface="Calibri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2013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2014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2015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2016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4052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θέσεων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Ποσοστό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θέσεων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Ποσοστό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θέσεων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Ποσοστό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θέσεων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Ποσοστό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Κατειλημμένες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12.931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79.25%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r>
                        <a:rPr lang="en-US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588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77,41</a:t>
                      </a:r>
                      <a:r>
                        <a:rPr lang="el-GR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12.397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76,92%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12.385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76.84%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Κενές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3.385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20,75%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673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22,59</a:t>
                      </a: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3.721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23,08%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643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en-US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Νομοθετημένες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16.316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16.261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</a:t>
                      </a:r>
                      <a:r>
                        <a:rPr lang="en-US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116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16.028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kern="1200" spc="-1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19" marR="64219" marT="8919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3640"/>
            <a:ext cx="8219256" cy="149395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Κατανομή Νομοθετημένων Θέσεων Ανά Κλίμακα 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l-G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Αύγουστος 2017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87423"/>
              </p:ext>
            </p:extLst>
          </p:nvPr>
        </p:nvGraphicFramePr>
        <p:xfrm>
          <a:off x="386367" y="1609859"/>
          <a:ext cx="11487954" cy="5196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422"/>
                <a:gridCol w="2501889"/>
                <a:gridCol w="1259418"/>
                <a:gridCol w="1192253"/>
                <a:gridCol w="1019486"/>
                <a:gridCol w="1019486"/>
              </a:tblGrid>
              <a:tr h="5528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</a:rPr>
                        <a:t>Μισθοδοτική Κλίμακα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Εγκεκριμένες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err="1" smtClean="0">
                          <a:effectLst/>
                        </a:rPr>
                        <a:t>Κατηλειμμένες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</a:rPr>
                        <a:t>Κενές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Α1-Α2-Α5+2 </a:t>
                      </a:r>
                      <a:r>
                        <a:rPr lang="el-GR" sz="2400" baseline="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Α5(2β)-Α7-Α8+1</a:t>
                      </a:r>
                      <a:endParaRPr lang="el-GR" sz="24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7496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6506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87%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13%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05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Α8-Α9+1 </a:t>
                      </a:r>
                      <a:r>
                        <a:rPr lang="el-GR" sz="2400" baseline="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Α11- Α13+2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8005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5380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2625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33%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105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Α14+2</a:t>
                      </a:r>
                      <a:r>
                        <a:rPr lang="el-GR" sz="2400" baseline="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μέχρι Α15+1</a:t>
                      </a:r>
                      <a:endParaRPr lang="el-GR" sz="2400" dirty="0"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148</a:t>
                      </a: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42%</a:t>
                      </a:r>
                      <a:endParaRPr lang="el-GR" sz="2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0121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Α15-Α16</a:t>
                      </a:r>
                      <a:r>
                        <a:rPr lang="el-GR" sz="2400" baseline="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μέχρι 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70685 </a:t>
                      </a:r>
                      <a:r>
                        <a:rPr lang="el-GR" sz="2400" dirty="0" err="1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Π.Μ</a:t>
                      </a:r>
                      <a:r>
                        <a:rPr lang="el-GR" sz="2400" dirty="0" smtClean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397</a:t>
                      </a: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80%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  <a:r>
                        <a:rPr lang="el-GR" sz="2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20%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680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ΓΕΝΙΚΟ ΣΥΝΟΛΟ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16046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12289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3757</a:t>
                      </a: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1800" b="1" i="1" dirty="0"/>
              <a:t> 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l-GR" sz="2700" b="1" dirty="0">
                <a:solidFill>
                  <a:schemeClr val="tx1"/>
                </a:solidFill>
              </a:rPr>
              <a:t>ΑΡΙΘΜΟΣ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700" b="1" cap="all" dirty="0">
                <a:solidFill>
                  <a:schemeClr val="tx1"/>
                </a:solidFill>
              </a:rPr>
              <a:t>ΥΠΟΨΗΦΙΩΝ ΠΟΥ Η ΕΔΥ ΔΕΧΤΗΚΕ ΣΕ ΠΡΟΦΟΡΙΚΗ ΕΞΕΤΑΣΗ</a:t>
            </a:r>
            <a:r>
              <a:rPr lang="el-GR" sz="1800" dirty="0"/>
              <a:t/>
            </a:r>
            <a:br>
              <a:rPr lang="el-GR" sz="1800" dirty="0"/>
            </a:br>
            <a:endParaRPr lang="el-GR" sz="1800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321134"/>
              </p:ext>
            </p:extLst>
          </p:nvPr>
        </p:nvGraphicFramePr>
        <p:xfrm>
          <a:off x="1981200" y="19351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679" y="309093"/>
            <a:ext cx="8579474" cy="1455313"/>
          </a:xfrm>
        </p:spPr>
        <p:txBody>
          <a:bodyPr>
            <a:noAutofit/>
          </a:bodyPr>
          <a:lstStyle/>
          <a:p>
            <a:pPr algn="ctr"/>
            <a:r>
              <a:rPr lang="el-GR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Αριθμός διορισθέντων </a:t>
            </a:r>
            <a:r>
              <a:rPr lang="el-G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κατά </a:t>
            </a:r>
            <a:r>
              <a:rPr lang="el-GR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επίπεδο εκπαίδευσης</a:t>
            </a:r>
            <a:r>
              <a:rPr lang="el-GR" sz="4400" dirty="0"/>
              <a:t/>
            </a:r>
            <a:br>
              <a:rPr lang="el-GR" sz="4400" dirty="0"/>
            </a:br>
            <a:endParaRPr lang="el-GR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432142"/>
              </p:ext>
            </p:extLst>
          </p:nvPr>
        </p:nvGraphicFramePr>
        <p:xfrm>
          <a:off x="270457" y="1187220"/>
          <a:ext cx="11539471" cy="562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951"/>
                <a:gridCol w="458583"/>
                <a:gridCol w="1106078"/>
                <a:gridCol w="840865"/>
                <a:gridCol w="1145547"/>
                <a:gridCol w="801396"/>
                <a:gridCol w="801396"/>
                <a:gridCol w="801396"/>
                <a:gridCol w="801396"/>
                <a:gridCol w="687487"/>
                <a:gridCol w="870022"/>
                <a:gridCol w="1306354"/>
              </a:tblGrid>
              <a:tr h="848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>
                          <a:effectLst/>
                        </a:rPr>
                        <a:t>Μισθοδοτική Κλίμακα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 smtClean="0">
                          <a:effectLst/>
                        </a:rPr>
                        <a:t>Μεταπτυχιακή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 smtClean="0">
                          <a:effectLst/>
                        </a:rPr>
                        <a:t>Πανεπιστημιακή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 smtClean="0">
                          <a:effectLst/>
                        </a:rPr>
                        <a:t>Τριτοβάθμια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 err="1" smtClean="0">
                          <a:effectLst/>
                        </a:rPr>
                        <a:t>Μεταλυκειακή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aseline="0" dirty="0">
                          <a:effectLst/>
                        </a:rPr>
                        <a:t>Μέση</a:t>
                      </a:r>
                      <a:endParaRPr lang="el-GR" sz="16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err="1" smtClean="0">
                          <a:effectLst/>
                        </a:rPr>
                        <a:t>Αρ</a:t>
                      </a:r>
                      <a:r>
                        <a:rPr lang="el-GR" sz="1400" baseline="0" dirty="0" smtClean="0">
                          <a:effectLst/>
                        </a:rPr>
                        <a:t>. διορισθέντων</a:t>
                      </a:r>
                      <a:endParaRPr lang="el-GR" sz="14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8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Α1-Α2-Α5+2 μέχρι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Α5 (2β)-Α7-Α8+1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  <a:endParaRPr lang="el-GR" sz="12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 smtClean="0">
                          <a:effectLst/>
                        </a:rPr>
                        <a:t>56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28,28%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 smtClean="0">
                          <a:effectLst/>
                        </a:rPr>
                        <a:t>134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67,68%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 smtClean="0">
                          <a:effectLst/>
                        </a:rPr>
                        <a:t>4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2,02%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3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1,52%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1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0,51%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198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7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Α8-Α10-Α11 μέχρι Α13+2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  <a:endParaRPr lang="el-GR" sz="12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77,42%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16,13%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----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----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6,45%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31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7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Α14+2-70685 </a:t>
                      </a:r>
                      <a:r>
                        <a:rPr lang="el-GR" sz="1200" baseline="0" dirty="0" err="1">
                          <a:effectLst/>
                        </a:rPr>
                        <a:t>Π.Μ</a:t>
                      </a:r>
                      <a:r>
                        <a:rPr lang="el-GR" sz="1200" baseline="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 </a:t>
                      </a:r>
                      <a:endParaRPr lang="el-GR" sz="12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75,00%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25,00%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----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----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 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aseline="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----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>
                          <a:effectLst/>
                        </a:rPr>
                        <a:t>4</a:t>
                      </a:r>
                      <a:endParaRPr lang="el-GR" sz="1900" baseline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aseline="0" dirty="0">
                          <a:effectLst/>
                        </a:rPr>
                        <a:t>ΓΕΝΙΚΟ ΣΥΝΟΛΟ</a:t>
                      </a:r>
                      <a:endParaRPr lang="el-GR" sz="12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83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35,62%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140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60,09%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4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1,72%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3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1,29%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3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baseline="0" dirty="0" smtClean="0">
                          <a:effectLst/>
                        </a:rPr>
                        <a:t>1,29%</a:t>
                      </a:r>
                      <a:endParaRPr lang="el-GR" sz="190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900" baseline="0" dirty="0">
                          <a:effectLst/>
                        </a:rPr>
                        <a:t>233</a:t>
                      </a:r>
                      <a:endParaRPr lang="el-GR" sz="1900" baseline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 smtClean="0"/>
              <a:t>ΤΟ ΠΡΟΦΙΛ</a:t>
            </a:r>
          </a:p>
          <a:p>
            <a:pPr marL="0" indent="0" algn="ctr">
              <a:buNone/>
            </a:pPr>
            <a:endParaRPr lang="el-GR" sz="4000" b="1" dirty="0" smtClean="0"/>
          </a:p>
          <a:p>
            <a:pPr marL="0" indent="0" algn="ctr">
              <a:buNone/>
            </a:pPr>
            <a:r>
              <a:rPr lang="el-GR" sz="4000" b="1" dirty="0" smtClean="0"/>
              <a:t> ΤΩΝ ΔΗΜΟΣΙΩΝ ΥΠΑΛΛΗΛΩΝ</a:t>
            </a:r>
            <a:endParaRPr lang="el-GR" sz="4000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5020"/>
            <a:ext cx="10972800" cy="130445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Επίπεδο εκπαίδευσης </a:t>
            </a: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υπηρετούντων </a:t>
            </a:r>
            <a:r>
              <a:rPr lang="el-GR" sz="4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δημοσίων υπαλλήλων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283131"/>
              </p:ext>
            </p:extLst>
          </p:nvPr>
        </p:nvGraphicFramePr>
        <p:xfrm>
          <a:off x="2648265" y="1215931"/>
          <a:ext cx="6408712" cy="555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5392"/>
                <a:gridCol w="1941660"/>
                <a:gridCol w="1941660"/>
              </a:tblGrid>
              <a:tr h="38946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US" sz="1800" spc="-15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spc="-15" dirty="0" smtClean="0">
                          <a:effectLst/>
                        </a:rPr>
                        <a:t>ΕΠΙΠΕΔΟ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spc="-15" dirty="0">
                          <a:effectLst/>
                        </a:rPr>
                        <a:t>ΣΥΝΟΛΟ ΥΠΗΡΕΤΟΥΝΤΩΝ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0583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spc="-15" dirty="0" smtClean="0">
                          <a:effectLst/>
                        </a:rPr>
                        <a:t>ΑΡΙΘΜΟΣ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spc="-15" dirty="0" smtClean="0">
                          <a:effectLst/>
                        </a:rPr>
                        <a:t>ΠΟΣΟΣΤΟ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381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</a:t>
                      </a:r>
                      <a:r>
                        <a:rPr lang="el-GR" sz="2400" spc="-15" dirty="0" smtClean="0">
                          <a:effectLst/>
                        </a:rPr>
                        <a:t>Μεταπτυχιακή</a:t>
                      </a:r>
                      <a:endParaRPr lang="el-GR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Πανεπιστημιακή</a:t>
                      </a:r>
                      <a:endParaRPr lang="el-GR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Τριτοβάθμια</a:t>
                      </a:r>
                      <a:endParaRPr lang="el-GR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</a:t>
                      </a:r>
                      <a:r>
                        <a:rPr lang="el-GR" sz="2400" spc="-15" dirty="0" err="1">
                          <a:effectLst/>
                        </a:rPr>
                        <a:t>Μεταλυκειακή</a:t>
                      </a:r>
                      <a:endParaRPr lang="el-GR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Μέση</a:t>
                      </a:r>
                      <a:endParaRPr lang="el-GR" sz="2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 </a:t>
                      </a:r>
                      <a:r>
                        <a:rPr lang="el-GR" sz="2400" spc="-15" dirty="0" smtClean="0">
                          <a:effectLst/>
                        </a:rPr>
                        <a:t>Άλλη</a:t>
                      </a:r>
                      <a:endParaRPr lang="en-GB" sz="2400" spc="-15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 	</a:t>
                      </a:r>
                      <a:r>
                        <a:rPr lang="en-US" sz="2400" spc="-15" dirty="0">
                          <a:effectLst/>
                        </a:rPr>
                        <a:t>3.098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	4.4</a:t>
                      </a:r>
                      <a:r>
                        <a:rPr lang="en-US" sz="2400" spc="-15" dirty="0">
                          <a:effectLst/>
                        </a:rPr>
                        <a:t>47 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	9</a:t>
                      </a:r>
                      <a:r>
                        <a:rPr lang="en-US" sz="2400" spc="-15" dirty="0">
                          <a:effectLst/>
                        </a:rPr>
                        <a:t>39 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	1.2</a:t>
                      </a:r>
                      <a:r>
                        <a:rPr lang="en-US" sz="2400" spc="-15" dirty="0">
                          <a:effectLst/>
                        </a:rPr>
                        <a:t>16 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	2</a:t>
                      </a:r>
                      <a:r>
                        <a:rPr lang="en-US" sz="2400" spc="-15" dirty="0">
                          <a:effectLst/>
                        </a:rPr>
                        <a:t>.680 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	</a:t>
                      </a:r>
                      <a:r>
                        <a:rPr lang="en-US" sz="2400" spc="-15" dirty="0">
                          <a:effectLst/>
                        </a:rPr>
                        <a:t>5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 </a:t>
                      </a:r>
                      <a:r>
                        <a:rPr lang="el-GR" sz="2400" spc="-15" dirty="0" smtClean="0">
                          <a:effectLst/>
                        </a:rPr>
                        <a:t>2</a:t>
                      </a:r>
                      <a:r>
                        <a:rPr lang="en-US" sz="2400" spc="-15" dirty="0">
                          <a:effectLst/>
                        </a:rPr>
                        <a:t>5</a:t>
                      </a:r>
                      <a:r>
                        <a:rPr lang="el-GR" sz="2400" spc="-15" dirty="0">
                          <a:effectLst/>
                        </a:rPr>
                        <a:t>,</a:t>
                      </a:r>
                      <a:r>
                        <a:rPr lang="en-US" sz="2400" spc="-15" dirty="0">
                          <a:effectLst/>
                        </a:rPr>
                        <a:t>02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3</a:t>
                      </a:r>
                      <a:r>
                        <a:rPr lang="en-US" sz="2400" spc="-15" dirty="0">
                          <a:effectLst/>
                        </a:rPr>
                        <a:t>5</a:t>
                      </a:r>
                      <a:r>
                        <a:rPr lang="el-GR" sz="2400" spc="-15" dirty="0">
                          <a:effectLst/>
                        </a:rPr>
                        <a:t>,</a:t>
                      </a:r>
                      <a:r>
                        <a:rPr lang="en-US" sz="2400" spc="-15" dirty="0">
                          <a:effectLst/>
                        </a:rPr>
                        <a:t>91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n-US" sz="2400" spc="-15" dirty="0">
                          <a:effectLst/>
                        </a:rPr>
                        <a:t>7</a:t>
                      </a:r>
                      <a:r>
                        <a:rPr lang="el-GR" sz="2400" spc="-15" dirty="0">
                          <a:effectLst/>
                        </a:rPr>
                        <a:t>,</a:t>
                      </a:r>
                      <a:r>
                        <a:rPr lang="en-US" sz="2400" spc="-15" dirty="0">
                          <a:effectLst/>
                        </a:rPr>
                        <a:t>58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n-US" sz="2400" spc="-15" dirty="0">
                          <a:effectLst/>
                        </a:rPr>
                        <a:t>9</a:t>
                      </a:r>
                      <a:r>
                        <a:rPr lang="el-GR" sz="2400" spc="-15" dirty="0">
                          <a:effectLst/>
                        </a:rPr>
                        <a:t>,</a:t>
                      </a:r>
                      <a:r>
                        <a:rPr lang="en-US" sz="2400" spc="-15" dirty="0">
                          <a:effectLst/>
                        </a:rPr>
                        <a:t>81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2</a:t>
                      </a:r>
                      <a:r>
                        <a:rPr lang="en-US" sz="2400" spc="-15" dirty="0">
                          <a:effectLst/>
                        </a:rPr>
                        <a:t>1</a:t>
                      </a:r>
                      <a:r>
                        <a:rPr lang="el-GR" sz="2400" spc="-15" dirty="0">
                          <a:effectLst/>
                        </a:rPr>
                        <a:t>,</a:t>
                      </a:r>
                      <a:r>
                        <a:rPr lang="en-US" sz="2400" spc="-15" dirty="0">
                          <a:effectLst/>
                        </a:rPr>
                        <a:t>62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0,0</a:t>
                      </a:r>
                      <a:r>
                        <a:rPr lang="en-US" sz="2400" spc="-15" dirty="0">
                          <a:effectLst/>
                        </a:rPr>
                        <a:t>4</a:t>
                      </a:r>
                      <a:r>
                        <a:rPr lang="el-GR" sz="2400" spc="-15" dirty="0">
                          <a:effectLst/>
                        </a:rPr>
                        <a:t>%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694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effectLst/>
                        </a:rPr>
                        <a:t> </a:t>
                      </a:r>
                      <a:r>
                        <a:rPr lang="el-GR" sz="2400" spc="-15" dirty="0" smtClean="0">
                          <a:effectLst/>
                        </a:rPr>
                        <a:t>ΣΥΝΟΛΟ</a:t>
                      </a:r>
                      <a:r>
                        <a:rPr lang="el-GR" sz="2400" spc="-15" dirty="0">
                          <a:effectLst/>
                        </a:rPr>
                        <a:t> 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 	</a:t>
                      </a:r>
                      <a:r>
                        <a:rPr lang="el-GR" sz="2400" spc="-15" dirty="0" smtClean="0">
                          <a:effectLst/>
                        </a:rPr>
                        <a:t>12</a:t>
                      </a:r>
                      <a:r>
                        <a:rPr lang="en-US" sz="2400" spc="-15" dirty="0">
                          <a:effectLst/>
                        </a:rPr>
                        <a:t>.385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spc="-15" dirty="0">
                          <a:effectLst/>
                        </a:rPr>
                        <a:t> 	100,00%</a:t>
                      </a:r>
                      <a:endParaRPr lang="el-GR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19256" cy="1788808"/>
          </a:xfrm>
        </p:spPr>
        <p:txBody>
          <a:bodyPr>
            <a:noAutofit/>
          </a:bodyPr>
          <a:lstStyle/>
          <a:p>
            <a:r>
              <a:rPr lang="el-GR" sz="4400" dirty="0"/>
              <a:t/>
            </a:r>
            <a:br>
              <a:rPr lang="el-GR" sz="4400" dirty="0"/>
            </a:br>
            <a:endParaRPr lang="el-GR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9689"/>
              </p:ext>
            </p:extLst>
          </p:nvPr>
        </p:nvGraphicFramePr>
        <p:xfrm>
          <a:off x="661180" y="1578954"/>
          <a:ext cx="10921220" cy="4871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604"/>
                <a:gridCol w="677792"/>
                <a:gridCol w="985553"/>
                <a:gridCol w="661098"/>
                <a:gridCol w="974344"/>
                <a:gridCol w="672307"/>
                <a:gridCol w="677792"/>
                <a:gridCol w="677792"/>
                <a:gridCol w="677792"/>
                <a:gridCol w="581450"/>
                <a:gridCol w="735831"/>
                <a:gridCol w="1104865"/>
              </a:tblGrid>
              <a:tr h="5916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Μισθοδοτική Κλίμακα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Μεταπτυχιακή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Πανεπιστημιακή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Τριτοβάθμια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Μέση -</a:t>
                      </a:r>
                      <a:r>
                        <a:rPr lang="el-GR" sz="1400" dirty="0" err="1" smtClean="0">
                          <a:effectLst/>
                        </a:rPr>
                        <a:t>Μεταλυκειακή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Άλλη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Αριθμός διορισθέντων κατά κλίμακα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7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Α1-Α2-Α5+2 μέχρι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Α5(2β)-Α7-Α8+1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608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2478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541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2882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6516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2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l-GR" sz="1400" dirty="0" smtClean="0">
                          <a:effectLst/>
                        </a:rPr>
                        <a:t>Α8-Α9+1 μέχρι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Α11- Α13+2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2060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1888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203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851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5002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4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l-GR" sz="1400" dirty="0" smtClean="0">
                          <a:effectLst/>
                        </a:rPr>
                        <a:t>Α14+2</a:t>
                      </a:r>
                      <a:r>
                        <a:rPr lang="el-GR" sz="1400" baseline="0" dirty="0" smtClean="0">
                          <a:effectLst/>
                        </a:rPr>
                        <a:t> μέχρι Α15+1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424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244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0,1%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3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0,4%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672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0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l-GR" sz="1400" dirty="0" smtClean="0">
                          <a:effectLst/>
                        </a:rPr>
                        <a:t>Α15-Α16</a:t>
                      </a:r>
                      <a:r>
                        <a:rPr lang="el-GR" sz="1400" baseline="0" dirty="0" smtClean="0">
                          <a:effectLst/>
                        </a:rPr>
                        <a:t> μέχρι </a:t>
                      </a:r>
                      <a:r>
                        <a:rPr lang="el-GR" sz="1400" dirty="0" smtClean="0">
                          <a:effectLst/>
                        </a:rPr>
                        <a:t>70685 Π.Μ.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71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r>
                        <a:rPr lang="el-GR" sz="1400" dirty="0" smtClean="0">
                          <a:effectLst/>
                        </a:rPr>
                        <a:t>31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----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2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ΓΕΝΙΚΟ ΣΥΝΟΛΟ</a:t>
                      </a:r>
                      <a:endParaRPr lang="el-G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3163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4641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745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</a:rPr>
                        <a:t>3736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12292</a:t>
                      </a:r>
                      <a:endParaRPr lang="el-G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981200" y="571796"/>
            <a:ext cx="836622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Κατανομή Θέσεων </a:t>
            </a:r>
            <a:br>
              <a:rPr lang="el-G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</a:br>
            <a:r>
              <a:rPr lang="el-GR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Ανά </a:t>
            </a:r>
            <a:r>
              <a:rPr lang="el-GR" sz="3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Επίπεδο</a:t>
            </a:r>
            <a:r>
              <a:rPr lang="en-US" sz="3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 </a:t>
            </a:r>
            <a:r>
              <a:rPr lang="el-GR" sz="3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Εκπαίδευσης(μέχρι15.8.17</a:t>
            </a:r>
            <a:r>
              <a:rPr lang="el-GR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>)</a:t>
            </a:r>
            <a:r>
              <a:rPr lang="el-GR" sz="4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  <a:t/>
            </a:r>
            <a:br>
              <a:rPr lang="el-GR" sz="4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+mj-ea"/>
                <a:cs typeface="+mj-cs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13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93647"/>
          </a:xfrm>
        </p:spPr>
        <p:txBody>
          <a:bodyPr>
            <a:noAutofit/>
          </a:bodyPr>
          <a:lstStyle/>
          <a:p>
            <a:pPr algn="ctr"/>
            <a:r>
              <a:rPr lang="el-GR" sz="2800" b="1" cap="all" dirty="0">
                <a:solidFill>
                  <a:schemeClr val="tx1"/>
                </a:solidFill>
              </a:rPr>
              <a:t>Η </a:t>
            </a:r>
            <a:r>
              <a:rPr lang="el-GR" sz="2800" b="1" cap="all" dirty="0" err="1">
                <a:solidFill>
                  <a:schemeClr val="tx1"/>
                </a:solidFill>
              </a:rPr>
              <a:t>Επιτροπη</a:t>
            </a:r>
            <a:r>
              <a:rPr lang="el-GR" sz="2800" b="1" cap="all" dirty="0">
                <a:solidFill>
                  <a:schemeClr val="tx1"/>
                </a:solidFill>
              </a:rPr>
              <a:t> </a:t>
            </a:r>
            <a:r>
              <a:rPr lang="el-GR" sz="2800" b="1" cap="all" dirty="0" err="1">
                <a:solidFill>
                  <a:schemeClr val="tx1"/>
                </a:solidFill>
              </a:rPr>
              <a:t>Δημοσιασ</a:t>
            </a:r>
            <a:r>
              <a:rPr lang="el-GR" sz="2800" b="1" cap="all" dirty="0">
                <a:solidFill>
                  <a:schemeClr val="tx1"/>
                </a:solidFill>
              </a:rPr>
              <a:t> </a:t>
            </a:r>
            <a:r>
              <a:rPr lang="el-GR" sz="2800" b="1" cap="all" dirty="0" err="1">
                <a:solidFill>
                  <a:schemeClr val="tx1"/>
                </a:solidFill>
              </a:rPr>
              <a:t>Υπηρεσιασ</a:t>
            </a:r>
            <a:endParaRPr lang="el-GR" sz="2800" b="1" cap="al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07568" y="1506828"/>
            <a:ext cx="7776864" cy="35783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1200" b="1" dirty="0">
                <a:solidFill>
                  <a:prstClr val="black"/>
                </a:solidFill>
                <a:latin typeface="Calibri"/>
              </a:rPr>
              <a:t>Η σύσταση και λειτουργία της προβλέπεται από το Σύνταγμα.</a:t>
            </a:r>
          </a:p>
          <a:p>
            <a:pPr marL="0" indent="0">
              <a:buNone/>
            </a:pPr>
            <a:endParaRPr lang="el-GR" sz="11200" b="1" dirty="0">
              <a:solidFill>
                <a:prstClr val="black"/>
              </a:solidFill>
              <a:latin typeface="Calibri"/>
            </a:endParaRPr>
          </a:p>
          <a:p>
            <a:r>
              <a:rPr lang="el-GR" sz="11200" b="1" dirty="0">
                <a:solidFill>
                  <a:prstClr val="black"/>
                </a:solidFill>
                <a:latin typeface="Calibri"/>
              </a:rPr>
              <a:t>Ανεξάρτητο πολιτειακό όργανο.</a:t>
            </a:r>
          </a:p>
          <a:p>
            <a:pPr marL="0" indent="0">
              <a:buNone/>
            </a:pPr>
            <a:endParaRPr lang="el-GR" sz="11200" b="1" dirty="0">
              <a:solidFill>
                <a:prstClr val="black"/>
              </a:solidFill>
              <a:latin typeface="Calibri"/>
            </a:endParaRPr>
          </a:p>
          <a:p>
            <a:r>
              <a:rPr lang="el-GR" sz="11200" b="1" dirty="0">
                <a:solidFill>
                  <a:prstClr val="black"/>
                </a:solidFill>
                <a:latin typeface="Calibri"/>
              </a:rPr>
              <a:t>Δεν υπόκειται στον έλεγχο οποιουδήποτε άλλου οργάνου του Κράτους. </a:t>
            </a:r>
          </a:p>
          <a:p>
            <a:pPr marL="0" indent="0">
              <a:buNone/>
            </a:pPr>
            <a:endParaRPr lang="el-GR" sz="11200" b="1" dirty="0">
              <a:solidFill>
                <a:prstClr val="black"/>
              </a:solidFill>
              <a:latin typeface="Calibri"/>
            </a:endParaRPr>
          </a:p>
          <a:p>
            <a:r>
              <a:rPr lang="el-GR" sz="11200" b="1" dirty="0">
                <a:solidFill>
                  <a:prstClr val="black"/>
                </a:solidFill>
                <a:latin typeface="Calibri"/>
              </a:rPr>
              <a:t>Οι αποφάσεις της υπόκεινται σε Δικαστικό αναθεωρητικό έλεγχο, ύστερα από προσφυγή που μπορούν να καταχωρήσουν άτομα που επηρεάζονται, σύμφωνα με τις πρόνοιες του άρθρου 146 του Συντάγματος.</a:t>
            </a:r>
          </a:p>
          <a:p>
            <a:pPr marL="457200" indent="-457200"/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313" y="67945"/>
            <a:ext cx="7990609" cy="1450890"/>
          </a:xfrm>
        </p:spPr>
        <p:txBody>
          <a:bodyPr>
            <a:noAutofit/>
          </a:bodyPr>
          <a:lstStyle/>
          <a:p>
            <a:pPr algn="ctr"/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Κατανομή Θέσεων Ανά Φύλο </a:t>
            </a: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κατά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την </a:t>
            </a: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15.8.17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935748"/>
              </p:ext>
            </p:extLst>
          </p:nvPr>
        </p:nvGraphicFramePr>
        <p:xfrm>
          <a:off x="476250" y="996043"/>
          <a:ext cx="10756901" cy="5795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4356"/>
                <a:gridCol w="1367593"/>
                <a:gridCol w="1914756"/>
                <a:gridCol w="1407719"/>
                <a:gridCol w="1954884"/>
                <a:gridCol w="1367593"/>
              </a:tblGrid>
              <a:tr h="5388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Μισθοδοτική Κλίμακα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Άνδρες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Γυναίκες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Σύνολο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1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Ποσοστό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>
                          <a:effectLst/>
                        </a:rPr>
                        <a:t>Αριθμός</a:t>
                      </a:r>
                      <a:endParaRPr lang="el-GR" sz="16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Ποσοστό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7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Α1-Α2-Α5+2 </a:t>
                      </a:r>
                      <a:r>
                        <a:rPr lang="el-GR" sz="1600" dirty="0">
                          <a:effectLst/>
                        </a:rPr>
                        <a:t>μέχρι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Α5 (2β)-</a:t>
                      </a:r>
                      <a:r>
                        <a:rPr lang="el-GR" sz="1600" dirty="0" smtClean="0">
                          <a:effectLst/>
                        </a:rPr>
                        <a:t>Α7-Α8+1</a:t>
                      </a: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1986</a:t>
                      </a:r>
                      <a:r>
                        <a:rPr lang="el-GR" sz="1800" dirty="0">
                          <a:effectLst/>
                        </a:rPr>
                        <a:t> 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4530</a:t>
                      </a:r>
                      <a:r>
                        <a:rPr lang="el-GR" sz="1800" dirty="0">
                          <a:effectLst/>
                        </a:rPr>
                        <a:t> 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6516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78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r>
                        <a:rPr lang="el-GR" sz="1600" dirty="0" smtClean="0">
                          <a:effectLst/>
                        </a:rPr>
                        <a:t>Α8-Α9+1 </a:t>
                      </a:r>
                      <a:r>
                        <a:rPr lang="el-GR" sz="1600" dirty="0">
                          <a:effectLst/>
                        </a:rPr>
                        <a:t>μέχρι </a:t>
                      </a:r>
                      <a:endParaRPr lang="el-GR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Α11- Α13+2</a:t>
                      </a:r>
                      <a:endParaRPr lang="el-GR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1956</a:t>
                      </a:r>
                      <a:endParaRPr lang="el-GR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3046</a:t>
                      </a:r>
                      <a:endParaRPr lang="el-GR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5002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9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 </a:t>
                      </a:r>
                      <a:r>
                        <a:rPr lang="el-GR" sz="1600" dirty="0" smtClean="0">
                          <a:effectLst/>
                        </a:rPr>
                        <a:t>Α14+2</a:t>
                      </a:r>
                      <a:r>
                        <a:rPr lang="el-GR" sz="1600" baseline="0" dirty="0" smtClean="0">
                          <a:effectLst/>
                        </a:rPr>
                        <a:t> μέχρι Α15+1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367</a:t>
                      </a:r>
                      <a:endParaRPr lang="el-GR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305</a:t>
                      </a:r>
                      <a:endParaRPr lang="el-GR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672</a:t>
                      </a:r>
                      <a:endParaRPr lang="el-GR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1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>
                          <a:effectLst/>
                        </a:rPr>
                        <a:t>Α15-Α16</a:t>
                      </a:r>
                      <a:r>
                        <a:rPr lang="el-GR" sz="1600" baseline="0" dirty="0" smtClean="0">
                          <a:effectLst/>
                        </a:rPr>
                        <a:t> μέχρι </a:t>
                      </a:r>
                      <a:r>
                        <a:rPr lang="el-GR" sz="1600" dirty="0" smtClean="0">
                          <a:effectLst/>
                        </a:rPr>
                        <a:t>70685 </a:t>
                      </a:r>
                      <a:r>
                        <a:rPr lang="el-GR" sz="1600" dirty="0" err="1" smtClean="0">
                          <a:effectLst/>
                        </a:rPr>
                        <a:t>Π.Μ</a:t>
                      </a:r>
                      <a:r>
                        <a:rPr lang="el-GR" sz="16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7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ΓΕΝΙΚΟ ΣΥΝΟΛΟ</a:t>
                      </a:r>
                      <a:endParaRPr lang="el-G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4362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7930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65%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12292</a:t>
                      </a:r>
                      <a:endParaRPr lang="el-G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5690" y="2943398"/>
            <a:ext cx="109728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+mj-cs"/>
              </a:rPr>
              <a:t>ΠΕΙΘΑΡΧΙΚΕΣ ΥΠΟΘΕΣΕΙΣ</a:t>
            </a:r>
            <a:endParaRPr lang="el-GR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282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chemeClr val="tx1"/>
                </a:solidFill>
              </a:rPr>
              <a:t>ΠΕΙΘΑΡΧΙΚΕΣ ΥΠΟΘΕΣΕΙΣ</a:t>
            </a:r>
            <a:endParaRPr lang="el-GR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87792"/>
              </p:ext>
            </p:extLst>
          </p:nvPr>
        </p:nvGraphicFramePr>
        <p:xfrm>
          <a:off x="1159329" y="2116896"/>
          <a:ext cx="8468004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835"/>
                <a:gridCol w="1582735"/>
                <a:gridCol w="1583478"/>
                <a:gridCol w="1583478"/>
                <a:gridCol w="158347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2014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2015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Πειθαρχικές Διαδικασίες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</a:rPr>
                        <a:t>5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</a:rPr>
                        <a:t>11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 smtClean="0">
                          <a:effectLst/>
                          <a:latin typeface="+mj-lt"/>
                        </a:rPr>
                        <a:t>12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Μετά από Ποινική Καταδίκη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</a:rPr>
                        <a:t>3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  <a:latin typeface="+mj-lt"/>
                        </a:rPr>
                        <a:t>2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el-GR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ΣΥΝΟΛΟ</a:t>
                      </a:r>
                      <a:endParaRPr lang="el-G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</a:rPr>
                        <a:t>8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effectLst/>
                          <a:latin typeface="+mj-lt"/>
                        </a:rPr>
                        <a:t>13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5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  <a:endParaRPr lang="el-GR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22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800100"/>
            <a:ext cx="10972800" cy="119198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 </a:t>
            </a: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Επιτροπή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μέσα στο 2016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επέβαλε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τις πιο κάτω ποινές:</a:t>
            </a:r>
            <a:b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7915"/>
            <a:ext cx="10972800" cy="4811486"/>
          </a:xfrm>
        </p:spPr>
        <p:txBody>
          <a:bodyPr>
            <a:normAutofit lnSpcReduction="10000"/>
          </a:bodyPr>
          <a:lstStyle/>
          <a:p>
            <a:pPr lvl="0"/>
            <a:r>
              <a:rPr lang="el-GR" sz="2800" dirty="0"/>
              <a:t>Σε ένα υπάλληλο την ποινή της απόλυσης.</a:t>
            </a:r>
          </a:p>
          <a:p>
            <a:pPr lvl="0"/>
            <a:r>
              <a:rPr lang="el-GR" sz="2800" dirty="0"/>
              <a:t>Σε δύο υπαλλήλους την ποινή της αναγκαστικής αφυπηρέτησης.</a:t>
            </a:r>
          </a:p>
          <a:p>
            <a:pPr lvl="0"/>
            <a:r>
              <a:rPr lang="el-GR" sz="2800" dirty="0"/>
              <a:t>Σε ένα υπάλληλο την ποινή του υποβιβασμού σε κατώτερη θέση.</a:t>
            </a:r>
          </a:p>
          <a:p>
            <a:pPr lvl="0"/>
            <a:r>
              <a:rPr lang="el-GR" sz="2800" dirty="0"/>
              <a:t>Σε ένα υπάλληλο την ποινή του υποβιβασμού στη μισθοδοτική κλίμακα.</a:t>
            </a:r>
          </a:p>
          <a:p>
            <a:pPr lvl="0"/>
            <a:r>
              <a:rPr lang="el-GR" sz="2800" dirty="0"/>
              <a:t>Σε ένα υπάλληλο χρηματική ποινή ύψους €5.000.</a:t>
            </a:r>
          </a:p>
          <a:p>
            <a:pPr lvl="0"/>
            <a:r>
              <a:rPr lang="el-GR" sz="2800" dirty="0"/>
              <a:t>Σε ένα υπάλληλο χρηματική ποινή ύψους €3.000.</a:t>
            </a:r>
          </a:p>
          <a:p>
            <a:pPr lvl="0"/>
            <a:r>
              <a:rPr lang="el-GR" sz="2800" dirty="0"/>
              <a:t>Σε ένα υπάλληλο χρηματική ποινή ύψους €2.000 και αυστηρή επίπληξη.</a:t>
            </a:r>
          </a:p>
          <a:p>
            <a:pPr lvl="0"/>
            <a:r>
              <a:rPr lang="el-GR" sz="2800" dirty="0"/>
              <a:t>Σε ένα υπάλληλο αυστηρή επίπληξη.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23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62444"/>
            <a:ext cx="10972800" cy="17145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Επιτροπή μέχρι τις 15.8.17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επέβαλε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τις πιο κάτω ποινές:</a:t>
            </a:r>
            <a:b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76944"/>
            <a:ext cx="10972800" cy="374765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l-GR" sz="2800" dirty="0" smtClean="0"/>
              <a:t>Σε </a:t>
            </a:r>
            <a:r>
              <a:rPr lang="el-GR" sz="2800" dirty="0"/>
              <a:t>ένα υπάλληλο την ποινή της απόλυσης.</a:t>
            </a:r>
          </a:p>
          <a:p>
            <a:pPr lvl="0"/>
            <a:r>
              <a:rPr lang="el-GR" sz="2800" dirty="0"/>
              <a:t>Σε </a:t>
            </a:r>
            <a:r>
              <a:rPr lang="el-GR" sz="2800" dirty="0" smtClean="0"/>
              <a:t>ένα υπάλληλο </a:t>
            </a:r>
            <a:r>
              <a:rPr lang="el-GR" sz="2800" dirty="0"/>
              <a:t>την ποινή της αναγκαστικής αφυπηρέτησης.</a:t>
            </a:r>
          </a:p>
          <a:p>
            <a:r>
              <a:rPr lang="el-GR" sz="2800" dirty="0" smtClean="0"/>
              <a:t>Σε </a:t>
            </a:r>
            <a:r>
              <a:rPr lang="el-GR" sz="2800" dirty="0"/>
              <a:t>ένα υπάλληλο την ποινή του υποβιβασμού στη μισθοδοτική κλίμακα</a:t>
            </a:r>
            <a:r>
              <a:rPr lang="el-GR" sz="2800" dirty="0" smtClean="0"/>
              <a:t>.</a:t>
            </a:r>
            <a:endParaRPr lang="en-US" sz="2800" dirty="0" smtClean="0"/>
          </a:p>
          <a:p>
            <a:pPr lvl="0">
              <a:buClr>
                <a:srgbClr val="0BD0D9"/>
              </a:buClr>
            </a:pPr>
            <a:r>
              <a:rPr lang="el-GR" sz="2800" dirty="0">
                <a:solidFill>
                  <a:prstClr val="black"/>
                </a:solidFill>
              </a:rPr>
              <a:t>Σε ένα υπάλληλο </a:t>
            </a:r>
            <a:r>
              <a:rPr lang="el-GR" sz="2800" dirty="0" smtClean="0">
                <a:solidFill>
                  <a:prstClr val="black"/>
                </a:solidFill>
              </a:rPr>
              <a:t>την ποινή της αυστηρής επίπληξης.</a:t>
            </a:r>
            <a:endParaRPr lang="el-GR" sz="2800" dirty="0">
              <a:solidFill>
                <a:prstClr val="black"/>
              </a:solidFill>
            </a:endParaRPr>
          </a:p>
          <a:p>
            <a:endParaRPr lang="el-GR" dirty="0"/>
          </a:p>
          <a:p>
            <a:pPr lvl="0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24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dirty="0">
                <a:solidFill>
                  <a:schemeClr val="tx1"/>
                </a:solidFill>
              </a:rPr>
              <a:t>ΔΙΑΘΕΣΙΜΟΤΗΤΕΣ</a:t>
            </a:r>
            <a:endParaRPr lang="el-G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19986"/>
              </p:ext>
            </p:extLst>
          </p:nvPr>
        </p:nvGraphicFramePr>
        <p:xfrm>
          <a:off x="2423593" y="2492897"/>
          <a:ext cx="6624736" cy="2119299"/>
        </p:xfrm>
        <a:graphic>
          <a:graphicData uri="http://schemas.openxmlformats.org/drawingml/2006/table">
            <a:tbl>
              <a:tblPr firstRow="1" firstCol="1" bandRow="1"/>
              <a:tblGrid>
                <a:gridCol w="1655796"/>
                <a:gridCol w="1655796"/>
                <a:gridCol w="1656572"/>
                <a:gridCol w="1656572"/>
              </a:tblGrid>
              <a:tr h="9000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2016</a:t>
                      </a:r>
                      <a:endParaRPr lang="el-GR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2017 (</a:t>
                      </a:r>
                      <a:r>
                        <a:rPr lang="el-GR" sz="2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Μέχρι σήμερα</a:t>
                      </a:r>
                      <a:r>
                        <a:rPr lang="en-US" sz="2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el-GR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00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el-GR" sz="2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25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4909" y="2600498"/>
            <a:ext cx="109728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ΑΠΟΦΑΣΕΙΣ ΕΔΥ ΓΙΑ ΑΛΛΑ </a:t>
            </a:r>
            <a:r>
              <a:rPr lang="el-GR" sz="40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ΘΕΜΑΤΑ</a:t>
            </a:r>
            <a:endParaRPr lang="el-GR" sz="4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26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solidFill>
                  <a:schemeClr val="tx1"/>
                </a:solidFill>
              </a:rPr>
              <a:t>ΑΠΟΦΑΣΕΙΣ ΕΔΥ ΓΙΑ ΑΛΛΑ ΘΕΜΑΤΑ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242015"/>
              </p:ext>
            </p:extLst>
          </p:nvPr>
        </p:nvGraphicFramePr>
        <p:xfrm>
          <a:off x="1991545" y="1628801"/>
          <a:ext cx="8574856" cy="4861920"/>
        </p:xfrm>
        <a:graphic>
          <a:graphicData uri="http://schemas.openxmlformats.org/drawingml/2006/table">
            <a:tbl>
              <a:tblPr firstRow="1" firstCol="1" bandRow="1"/>
              <a:tblGrid>
                <a:gridCol w="2202364"/>
                <a:gridCol w="1236758"/>
                <a:gridCol w="1236758"/>
                <a:gridCol w="1236758"/>
                <a:gridCol w="1331109"/>
                <a:gridCol w="1331109"/>
              </a:tblGrid>
              <a:tr h="51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r>
                        <a:rPr lang="en-US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l-GR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Μέχρι 16.8.17)</a:t>
                      </a:r>
                      <a:endParaRPr lang="el-G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Επικυρώσεις Διορισμών 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657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Αναπληρωτικοί</a:t>
                      </a: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Διορισμοί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Αποσπάσεις 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Μεταθέσεις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Αφυπηρετήσεις 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Παραιτήσεις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l-G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872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el-GR" sz="2400" b="1" cap="all" dirty="0" err="1">
                <a:solidFill>
                  <a:schemeClr val="tx1"/>
                </a:solidFill>
              </a:rPr>
              <a:t>Αφυπηρετησεισ</a:t>
            </a:r>
            <a:endParaRPr lang="el-G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16215"/>
              </p:ext>
            </p:extLst>
          </p:nvPr>
        </p:nvGraphicFramePr>
        <p:xfrm>
          <a:off x="805540" y="1627110"/>
          <a:ext cx="11114316" cy="33476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67893"/>
                <a:gridCol w="1400870"/>
                <a:gridCol w="1109075"/>
                <a:gridCol w="1255824"/>
                <a:gridCol w="1014703"/>
                <a:gridCol w="833095"/>
                <a:gridCol w="772886"/>
                <a:gridCol w="859970"/>
              </a:tblGrid>
              <a:tr h="4506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ΛΟΓΟΙ</a:t>
                      </a:r>
                      <a:r>
                        <a:rPr lang="el-GR" sz="2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ΑΦΥΠΗΡΕΤΗΣΗΣ</a:t>
                      </a:r>
                      <a:endParaRPr lang="el-GR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2016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2017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06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0" i="0" spc="-1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Όριο ηλικίας</a:t>
                      </a:r>
                      <a:endParaRPr lang="el-GR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72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99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0" i="0" spc="-1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Οικειοθελής </a:t>
                      </a:r>
                      <a:r>
                        <a:rPr lang="el-GR" sz="2000" b="0" i="0" spc="-1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πρόωρη αφυπηρέτηση  </a:t>
                      </a:r>
                      <a:endParaRPr lang="el-GR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107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0" i="0" spc="-15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Λόγοι υγείας   </a:t>
                      </a:r>
                      <a:endParaRPr lang="el-GR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0" i="0" spc="-1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Αφυπηρέτηση δυνάμει του άρθρου 53(1)(στ)</a:t>
                      </a:r>
                      <a:endParaRPr lang="el-GR" sz="3200" b="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ΣΥΝΟΛΟ</a:t>
                      </a:r>
                      <a:endParaRPr lang="el-GR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972</a:t>
                      </a:r>
                      <a:endParaRPr lang="el-GR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196</a:t>
                      </a:r>
                      <a:endParaRPr lang="el-GR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154</a:t>
                      </a:r>
                      <a:endParaRPr lang="el-GR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28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25998"/>
          </a:xfrm>
        </p:spPr>
        <p:txBody>
          <a:bodyPr>
            <a:normAutofit/>
          </a:bodyPr>
          <a:lstStyle/>
          <a:p>
            <a:pPr algn="ctr"/>
            <a:r>
              <a:rPr lang="el-GR" sz="2400" b="1" cap="all" dirty="0">
                <a:solidFill>
                  <a:schemeClr val="tx1"/>
                </a:solidFill>
              </a:rPr>
              <a:t>ΟΙΚΕΙΟΘΕΛΗΣ ΠΡΟΩΡΗ ΑΦΥΠΗΡΕΤΗΣΗ</a:t>
            </a:r>
            <a:endParaRPr lang="el-G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610445"/>
              </p:ext>
            </p:extLst>
          </p:nvPr>
        </p:nvGraphicFramePr>
        <p:xfrm>
          <a:off x="1981200" y="1488850"/>
          <a:ext cx="8229600" cy="453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29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348880"/>
            <a:ext cx="8157592" cy="2448272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>
                <a:solidFill>
                  <a:schemeClr val="tx1"/>
                </a:solidFill>
              </a:rPr>
              <a:t>Η στελέχωση της υπηρεσίας </a:t>
            </a:r>
            <a:br>
              <a:rPr lang="el-GR" sz="2800" b="1" dirty="0">
                <a:solidFill>
                  <a:schemeClr val="tx1"/>
                </a:solidFill>
              </a:rPr>
            </a:br>
            <a:r>
              <a:rPr lang="el-GR" sz="2800" b="1" dirty="0">
                <a:solidFill>
                  <a:schemeClr val="tx1"/>
                </a:solidFill>
              </a:rPr>
              <a:t>με το πλέον κατάλληλο προσωπικό, </a:t>
            </a: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l-GR" sz="2800" b="1" dirty="0">
                <a:solidFill>
                  <a:schemeClr val="tx1"/>
                </a:solidFill>
              </a:rPr>
              <a:t>προκειμένου να διασφαλίζεται </a:t>
            </a: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l-GR" sz="2800" b="1" dirty="0">
                <a:solidFill>
                  <a:schemeClr val="tx1"/>
                </a:solidFill>
              </a:rPr>
              <a:t>η εύρυθμη και αποτελεσματική λειτουργία της, </a:t>
            </a: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l-GR" sz="2800" b="1" dirty="0">
                <a:solidFill>
                  <a:schemeClr val="tx1"/>
                </a:solidFill>
              </a:rPr>
              <a:t>με γνώμονα πάντοτε </a:t>
            </a:r>
            <a:br>
              <a:rPr lang="el-GR" sz="2800" b="1" dirty="0">
                <a:solidFill>
                  <a:schemeClr val="tx1"/>
                </a:solidFill>
              </a:rPr>
            </a:br>
            <a:r>
              <a:rPr lang="el-GR" sz="2800" b="1" dirty="0">
                <a:solidFill>
                  <a:schemeClr val="tx1"/>
                </a:solidFill>
              </a:rPr>
              <a:t>την εξυπηρέτηση του δημοσίου συμφέροντος.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5681" y="1268761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cap="all" dirty="0">
                <a:solidFill>
                  <a:prstClr val="black"/>
                </a:solidFill>
                <a:latin typeface="Calibri"/>
              </a:rPr>
              <a:t>ΒΑΣΙΚΟΣ ΑΞΟΝΑΣ ΚΑΙ ΟΡΑΜΑ</a:t>
            </a:r>
            <a:endParaRPr lang="el-GR" sz="2800" cap="all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988840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+mj-lt"/>
              </a:rPr>
              <a:t>ΠΡΟΚΛΗΣΕΙΣ ΚΑΙ ΠΡΟΟΠΤΙΚΕΣ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30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dirty="0" smtClean="0">
                <a:latin typeface="Arial Black" panose="020B0A04020102020204" pitchFamily="34" charset="0"/>
              </a:rPr>
              <a:t>Η Κυπριακή δημόσια υπηρεσία στελεχώνεται από προσωπικό που είναι</a:t>
            </a:r>
          </a:p>
          <a:p>
            <a:pPr marL="0" indent="0">
              <a:buNone/>
            </a:pPr>
            <a:endParaRPr lang="el-GR" sz="3600" b="1" dirty="0" smtClean="0">
              <a:latin typeface="Arial Black" panose="020B0A04020102020204" pitchFamily="34" charset="0"/>
            </a:endParaRPr>
          </a:p>
          <a:p>
            <a:r>
              <a:rPr lang="el-GR" sz="3600" b="1" dirty="0">
                <a:latin typeface="Arial Black" panose="020B0A04020102020204" pitchFamily="34" charset="0"/>
              </a:rPr>
              <a:t>Ά</a:t>
            </a:r>
            <a:r>
              <a:rPr lang="el-GR" sz="3600" b="1" dirty="0" smtClean="0">
                <a:latin typeface="Arial Black" panose="020B0A04020102020204" pitchFamily="34" charset="0"/>
              </a:rPr>
              <a:t>ριστα </a:t>
            </a:r>
            <a:r>
              <a:rPr lang="el-GR" sz="3600" b="1" dirty="0">
                <a:latin typeface="Arial Black" panose="020B0A04020102020204" pitchFamily="34" charset="0"/>
              </a:rPr>
              <a:t>επιστημονικά </a:t>
            </a:r>
            <a:r>
              <a:rPr lang="el-GR" sz="3600" b="1" dirty="0" smtClean="0">
                <a:latin typeface="Arial Black" panose="020B0A04020102020204" pitchFamily="34" charset="0"/>
              </a:rPr>
              <a:t>καταρτισμένο</a:t>
            </a:r>
          </a:p>
          <a:p>
            <a:endParaRPr lang="el-GR" sz="3600" b="1" dirty="0" smtClean="0">
              <a:latin typeface="Arial Black" panose="020B0A04020102020204" pitchFamily="34" charset="0"/>
            </a:endParaRPr>
          </a:p>
          <a:p>
            <a:r>
              <a:rPr lang="el-GR" sz="3600" b="1" dirty="0" smtClean="0">
                <a:latin typeface="Arial Black" panose="020B0A04020102020204" pitchFamily="34" charset="0"/>
              </a:rPr>
              <a:t>Υπηρετεί με ικανοποιητικούς όρους απασχόλησης </a:t>
            </a:r>
            <a:endParaRPr lang="el-GR" sz="3600" b="1" dirty="0">
              <a:latin typeface="Arial Black" panose="020B0A040201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31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b="1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4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Αντικίνητρα</a:t>
            </a:r>
            <a:r>
              <a:rPr lang="el-GR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l-GR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l-GR" sz="4000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32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78082" y="270163"/>
            <a:ext cx="10304318" cy="2026228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Σύστημα αξιολόγησης</a:t>
            </a:r>
            <a:r>
              <a:rPr lang="el-GR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l-GR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l-GR" sz="4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3737" y="2745971"/>
            <a:ext cx="10972800" cy="4389120"/>
          </a:xfrm>
        </p:spPr>
        <p:txBody>
          <a:bodyPr>
            <a:normAutofit fontScale="92500"/>
          </a:bodyPr>
          <a:lstStyle/>
          <a:p>
            <a:r>
              <a:rPr lang="el-GR" sz="3200" b="1" dirty="0" smtClean="0"/>
              <a:t>93.14% Εξαίρετοι σε όλα τα στοιχεία</a:t>
            </a:r>
          </a:p>
          <a:p>
            <a:r>
              <a:rPr lang="el-GR" sz="3200" b="1" dirty="0" smtClean="0"/>
              <a:t>Από τους 12308 που αξιολογήθηκαν μόνο 3 αξιολογήθηκαν με «μη Ικανοποιητικά» σε 2-3 στοιχεία αξιολόγησης</a:t>
            </a:r>
          </a:p>
          <a:p>
            <a:r>
              <a:rPr lang="el-GR" sz="3200" b="1" dirty="0" smtClean="0"/>
              <a:t>Επηρεάζει στο μέγιστο βαθμό της επιλογές για προαγωγές</a:t>
            </a:r>
          </a:p>
          <a:p>
            <a:r>
              <a:rPr lang="el-GR" sz="3200" b="1" dirty="0" smtClean="0"/>
              <a:t>Καθιστά καθοριστικό παράγοντα την αρχαιότητα που πολλές φορές κρίνεται με βάση την ηλικία</a:t>
            </a:r>
            <a:endParaRPr lang="el-GR" sz="3200" b="1" dirty="0"/>
          </a:p>
          <a:p>
            <a:r>
              <a:rPr lang="el-GR" sz="3200" b="1" dirty="0" smtClean="0"/>
              <a:t>Αδήριτη ανάγκη η εισαγωγή νέου Συστήματος</a:t>
            </a:r>
            <a:endParaRPr lang="el-GR" sz="3200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33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Σχέδια Υπηρεσίας</a:t>
            </a:r>
            <a:endParaRPr lang="el-GR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43346" y="2818708"/>
            <a:ext cx="10972800" cy="438912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Περιλαμβάνουν πρόνοιες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 smtClean="0"/>
              <a:t>Αναχρονιστικές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 smtClean="0"/>
              <a:t>Ασαφείς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Π</a:t>
            </a:r>
            <a:r>
              <a:rPr lang="el-GR" sz="3200" dirty="0" smtClean="0"/>
              <a:t>ολύ γενικές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/>
              <a:t>Α</a:t>
            </a:r>
            <a:r>
              <a:rPr lang="el-GR" sz="3200" dirty="0" smtClean="0"/>
              <a:t>όριστες </a:t>
            </a:r>
          </a:p>
          <a:p>
            <a:r>
              <a:rPr lang="el-GR" sz="3200" dirty="0" smtClean="0"/>
              <a:t>Δημιουργούν προβλήματα στην ερμηνεία και την εφαρμογή τους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34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ΠΡΟΚΛΗΣΕΙΣ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b="1" dirty="0" smtClean="0"/>
              <a:t>Εισαγωγή </a:t>
            </a:r>
            <a:r>
              <a:rPr lang="el-GR" sz="3600" b="1" dirty="0"/>
              <a:t>ρυθμίσεων στη δημόσια υπηρεσία που</a:t>
            </a:r>
          </a:p>
          <a:p>
            <a:r>
              <a:rPr lang="el-GR" sz="3600" b="1" dirty="0"/>
              <a:t>Να αίρουν τα αντικίνητρα</a:t>
            </a:r>
          </a:p>
          <a:p>
            <a:r>
              <a:rPr lang="el-GR" sz="3600" b="1" dirty="0"/>
              <a:t>Να προσεγγίζουν με ένα πιο σύγχρονο τρόπο την επιλογή προσωπικού</a:t>
            </a:r>
          </a:p>
          <a:p>
            <a:r>
              <a:rPr lang="el-GR" sz="3600" b="1" dirty="0"/>
              <a:t>Να δημιουργούν συνθήκες όπου το προσωπικό να αναπτύσσεται και να προσφέρει με βάση τις ικανότητες και δυνατότητές </a:t>
            </a:r>
            <a:r>
              <a:rPr lang="el-GR" sz="3600" b="1" dirty="0" smtClean="0"/>
              <a:t>το</a:t>
            </a:r>
            <a:r>
              <a:rPr lang="el-GR" sz="3600" b="1" dirty="0"/>
              <a:t>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35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8346"/>
          </a:xfrm>
        </p:spPr>
        <p:txBody>
          <a:bodyPr>
            <a:normAutofit/>
          </a:bodyPr>
          <a:lstStyle/>
          <a:p>
            <a:pPr algn="ctr"/>
            <a:r>
              <a:rPr lang="el-GR" sz="2800" b="1" cap="all" dirty="0">
                <a:solidFill>
                  <a:schemeClr val="tx1"/>
                </a:solidFill>
              </a:rPr>
              <a:t>ΣΤΟΧΟΣ ΤΗΣ ΕΠΙΤΡΟΠΗΣ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b="1" dirty="0">
                <a:latin typeface="+mj-lt"/>
              </a:rPr>
              <a:t>Να παρέχει υπηρεσίες </a:t>
            </a:r>
          </a:p>
          <a:p>
            <a:pPr marL="0" indent="0">
              <a:buNone/>
            </a:pPr>
            <a:endParaRPr lang="el-GR" sz="2800" b="1" dirty="0">
              <a:latin typeface="+mj-lt"/>
            </a:endParaRPr>
          </a:p>
          <a:p>
            <a:r>
              <a:rPr lang="el-GR" sz="2800" b="1" dirty="0">
                <a:latin typeface="+mj-lt"/>
              </a:rPr>
              <a:t>Ύψιστης ποιότητας.</a:t>
            </a:r>
          </a:p>
          <a:p>
            <a:r>
              <a:rPr lang="el-GR" sz="2800" b="1" dirty="0">
                <a:latin typeface="+mj-lt"/>
              </a:rPr>
              <a:t>Με διαφάνεια και πλήρη σεβασμό στον </a:t>
            </a:r>
            <a:r>
              <a:rPr lang="el-GR" sz="2800" b="1" dirty="0" smtClean="0">
                <a:latin typeface="+mj-lt"/>
              </a:rPr>
              <a:t>πολίτη.</a:t>
            </a:r>
            <a:endParaRPr lang="el-GR" sz="2800" b="1" dirty="0">
              <a:latin typeface="+mj-lt"/>
            </a:endParaRPr>
          </a:p>
          <a:p>
            <a:r>
              <a:rPr lang="el-GR" sz="2800" b="1" dirty="0">
                <a:latin typeface="+mj-lt"/>
              </a:rPr>
              <a:t>Με απόλυτο σεβασμό στις αποφάσεις και τη νομολογία του </a:t>
            </a:r>
            <a:r>
              <a:rPr lang="el-GR" sz="2800" b="1" dirty="0" smtClean="0">
                <a:latin typeface="+mj-lt"/>
              </a:rPr>
              <a:t>Δικαστηρίου.</a:t>
            </a:r>
            <a:endParaRPr lang="el-GR" sz="2800" b="1" dirty="0">
              <a:latin typeface="+mj-lt"/>
            </a:endParaRPr>
          </a:p>
          <a:p>
            <a:r>
              <a:rPr lang="el-GR" sz="2800" b="1" dirty="0">
                <a:latin typeface="+mj-lt"/>
              </a:rPr>
              <a:t>Με τρόπο που να προάγει το περί δικαίου </a:t>
            </a:r>
            <a:r>
              <a:rPr lang="el-GR" sz="2800" b="1" dirty="0" smtClean="0">
                <a:latin typeface="+mj-lt"/>
              </a:rPr>
              <a:t>αίσθημα.</a:t>
            </a:r>
            <a:endParaRPr lang="el-GR" sz="2800" b="1" dirty="0">
              <a:latin typeface="+mj-lt"/>
            </a:endParaRPr>
          </a:p>
          <a:p>
            <a:r>
              <a:rPr lang="el-GR" sz="2800" b="1" dirty="0">
                <a:latin typeface="+mj-lt"/>
              </a:rPr>
              <a:t>Με πιστή προσήλωση στις αρχές της αξιοκρατίας, της αμεροληψίας, της απροσωποληψίας και της αντικειμενικότητας.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44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ΗΛΕΚΤΡΟΝΙΚΗ ΔΙΑΚΥΒΕΡΝΗΣΗ</a:t>
            </a:r>
          </a:p>
          <a:p>
            <a:pPr marL="0" indent="0" algn="ctr">
              <a:buNone/>
            </a:pPr>
            <a:r>
              <a:rPr lang="el-GR" sz="44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/>
            </a:r>
            <a:br>
              <a:rPr lang="el-GR" sz="44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l-GR" sz="44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ΕΤΟΣ ΣΤΑΘΜΟΣ</a:t>
            </a:r>
            <a:r>
              <a:rPr lang="el-GR" sz="24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/>
            </a:r>
            <a:br>
              <a:rPr lang="el-GR" sz="2400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</a:b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641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prstClr val="black"/>
                </a:solidFill>
              </a:rPr>
              <a:t>Μελέτη από </a:t>
            </a:r>
            <a:r>
              <a:rPr lang="el-GR" sz="2800" b="1" dirty="0" smtClean="0">
                <a:solidFill>
                  <a:prstClr val="black"/>
                </a:solidFill>
              </a:rPr>
              <a:t>ξένους Εμπειρογνώμονες 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4864"/>
            <a:ext cx="8229600" cy="4119736"/>
          </a:xfrm>
        </p:spPr>
        <p:txBody>
          <a:bodyPr>
            <a:normAutofit fontScale="92500" lnSpcReduction="20000"/>
          </a:bodyPr>
          <a:lstStyle/>
          <a:p>
            <a:endParaRPr lang="el-GR" sz="2000" b="1" dirty="0">
              <a:latin typeface="+mj-lt"/>
            </a:endParaRPr>
          </a:p>
          <a:p>
            <a:r>
              <a:rPr lang="el-GR" sz="2800" b="1" dirty="0">
                <a:latin typeface="+mj-lt"/>
              </a:rPr>
              <a:t>Μελέτη από ξένους </a:t>
            </a:r>
            <a:r>
              <a:rPr lang="el-GR" sz="2800" b="1" dirty="0" smtClean="0">
                <a:latin typeface="+mj-lt"/>
              </a:rPr>
              <a:t>εμπειρογνώμονες (Παρουσιάστηκε στις 19.4.2016).</a:t>
            </a:r>
          </a:p>
          <a:p>
            <a:r>
              <a:rPr lang="el-GR" sz="2800" b="1" dirty="0" smtClean="0">
                <a:latin typeface="+mj-lt"/>
              </a:rPr>
              <a:t>Η ΕΔΥ έχει επεξεργαστεί τις εισηγήσεις και έχει ήδη προωθήσει ή προωθεί-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+mj-lt"/>
              </a:rPr>
              <a:t>Ηλεκτρονικές συνεδριάσεις από 1.2.2016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+mj-lt"/>
              </a:rPr>
              <a:t>Αναβάθμιση /Αξιοποίηση Ιστοσελίδας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+mj-lt"/>
              </a:rPr>
              <a:t>Άμεση ανάρτηση αποφάσεων (από Ιούλιο 2016)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latin typeface="+mj-lt"/>
              </a:rPr>
              <a:t>Σχεδιασμό συστήματος υποβολής αιτήσεων ηλεκτρονικά (μέσω της Ιστοσελίδας)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err="1" smtClean="0">
                <a:latin typeface="+mj-lt"/>
              </a:rPr>
              <a:t>Ψηφιοποίηση</a:t>
            </a:r>
            <a:r>
              <a:rPr lang="el-GR" sz="2800" b="1" dirty="0" smtClean="0">
                <a:latin typeface="+mj-lt"/>
              </a:rPr>
              <a:t> όλων των Φακέλων/εγγράφων</a:t>
            </a:r>
            <a:endParaRPr lang="el-GR" sz="2800" b="1" dirty="0">
              <a:latin typeface="+mj-lt"/>
            </a:endParaRP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402772"/>
            <a:ext cx="10972800" cy="291984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ΣΥΝΟΠΤΙΚΗ ΑΝΑΦΟΡΑ </a:t>
            </a:r>
            <a:b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ΣΤΟ ΕΡΓΟ ΤΗΣ ΕΔΥ </a:t>
            </a:r>
            <a:b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ΚΑΤΑ ΤΟ 2016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2673" y="5164282"/>
            <a:ext cx="10979727" cy="116031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398" y="493927"/>
            <a:ext cx="8229600" cy="751225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solidFill>
                  <a:schemeClr val="tx1"/>
                </a:solidFill>
              </a:rPr>
              <a:t>ΚΑΤΑΝΟΜΗ </a:t>
            </a:r>
            <a:r>
              <a:rPr lang="el-GR" sz="2400" b="1" dirty="0" smtClean="0">
                <a:solidFill>
                  <a:schemeClr val="tx1"/>
                </a:solidFill>
              </a:rPr>
              <a:t>ΕΡΓΑΣΙΩΝ </a:t>
            </a:r>
            <a:r>
              <a:rPr lang="el-GR" sz="2400" b="1" dirty="0">
                <a:solidFill>
                  <a:schemeClr val="tx1"/>
                </a:solidFill>
              </a:rPr>
              <a:t>ΤΗΣ ΕΔΥ </a:t>
            </a:r>
            <a:r>
              <a:rPr lang="el-GR" sz="2400" b="1" dirty="0" smtClean="0">
                <a:solidFill>
                  <a:schemeClr val="tx1"/>
                </a:solidFill>
              </a:rPr>
              <a:t/>
            </a:r>
            <a:br>
              <a:rPr lang="el-GR" sz="2400" b="1" dirty="0" smtClean="0">
                <a:solidFill>
                  <a:schemeClr val="tx1"/>
                </a:solidFill>
              </a:rPr>
            </a:br>
            <a:r>
              <a:rPr lang="el-GR" sz="2400" b="1" dirty="0" smtClean="0">
                <a:solidFill>
                  <a:schemeClr val="tx1"/>
                </a:solidFill>
              </a:rPr>
              <a:t>ΑΝΑ </a:t>
            </a:r>
            <a:r>
              <a:rPr lang="el-GR" sz="2400" b="1" dirty="0">
                <a:solidFill>
                  <a:schemeClr val="tx1"/>
                </a:solidFill>
              </a:rPr>
              <a:t>ΚΑΤΗΓΟΡΙΑ ΘΕΜΑΤΟΣ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191263"/>
              </p:ext>
            </p:extLst>
          </p:nvPr>
        </p:nvGraphicFramePr>
        <p:xfrm>
          <a:off x="1814945" y="1506827"/>
          <a:ext cx="7895725" cy="521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2784764"/>
            <a:ext cx="10972800" cy="3539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 smtClean="0">
                <a:latin typeface="Arial Black" panose="020B0A04020102020204" pitchFamily="34" charset="0"/>
              </a:rPr>
              <a:t>ΠΛΗΡΩΣΗ ΘΕΣΕΩΝ</a:t>
            </a:r>
            <a:endParaRPr lang="el-GR" sz="4000" b="1" dirty="0">
              <a:latin typeface="Arial Black" panose="020B0A040201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5CBD-687D-47A1-8801-0DD2D899B285}" type="slidenum">
              <a:rPr lang="el-GR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l-G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6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7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9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6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7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30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9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7974a-48a3-4fdf-89bb-d502b87f1111"/>
    <IconOverlay xmlns="http://schemas.microsoft.com/sharepoint/v4" xsi:nil="true"/>
    <Είδος_x0020_αρχείου xmlns="cc47974a-48a3-4fdf-89bb-d502b87f1111">Πρόταση</Είδος_x0020_αρχείου>
    <_dlc_DocId xmlns="cc47974a-48a3-4fdf-89bb-d502b87f1111">AYUEDCKEMCQY-11-1292</_dlc_DocId>
    <_dlc_DocIdUrl xmlns="cc47974a-48a3-4fdf-89bb-d502b87f1111">
      <Url>https://govcloud.gov.cy/sites/edy/_layouts/DocIdRedir.aspx?ID=AYUEDCKEMCQY-11-1292</Url>
      <Description>AYUEDCKEMCQY-11-1292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1EA9CE37C9A444A138E351B0CC90BB" ma:contentTypeVersion="14" ma:contentTypeDescription="Create a new document." ma:contentTypeScope="" ma:versionID="d97660bb840aa21caa1057138fec689b">
  <xsd:schema xmlns:xsd="http://www.w3.org/2001/XMLSchema" xmlns:xs="http://www.w3.org/2001/XMLSchema" xmlns:p="http://schemas.microsoft.com/office/2006/metadata/properties" xmlns:ns1="http://schemas.microsoft.com/sharepoint/v3" xmlns:ns2="cc47974a-48a3-4fdf-89bb-d502b87f1111" xmlns:ns3="http://schemas.microsoft.com/sharepoint/v4" targetNamespace="http://schemas.microsoft.com/office/2006/metadata/properties" ma:root="true" ma:fieldsID="d9e31e0e9cbc9c8ca127832bfa8ad147" ns1:_="" ns2:_="" ns3:_="">
    <xsd:import namespace="http://schemas.microsoft.com/sharepoint/v3"/>
    <xsd:import namespace="cc47974a-48a3-4fdf-89bb-d502b87f111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Είδος_x0020_αρχείου" minOccurs="0"/>
                <xsd:element ref="ns2:TaxCatchAll" minOccurs="0"/>
                <xsd:element ref="ns2:TaxCatchAllLabel" minOccurs="0"/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7974a-48a3-4fdf-89bb-d502b87f1111" elementFormDefault="qualified">
    <xsd:import namespace="http://schemas.microsoft.com/office/2006/documentManagement/types"/>
    <xsd:import namespace="http://schemas.microsoft.com/office/infopath/2007/PartnerControls"/>
    <xsd:element name="Είδος_x0020_αρχείου" ma:index="8" nillable="true" ma:displayName="Είδος αρχείου" ma:default="Πρόταση" ma:format="Dropdown" ma:internalName="_x0395__x03af__x03b4__x03bf__x03c2__x0020__x03b1__x03c1__x03c7__x03b5__x03af__x03bf__x03c5_" ma:readOnly="false">
      <xsd:simpleType>
        <xsd:restriction base="dms:Choice">
          <xsd:enumeration value="Άλλα"/>
          <xsd:enumeration value="Εγκύκλιος"/>
          <xsd:enumeration value="Κενές Θέσεις"/>
          <xsd:enumeration value="Προαγωγές"/>
          <xsd:enumeration value="Πρόταση"/>
          <xsd:enumeration value="Σημείωμα"/>
        </xsd:restriction>
      </xsd:simpleType>
    </xsd:element>
    <xsd:element name="TaxCatchAll" ma:index="9" nillable="true" ma:displayName="Taxonomy Catch All Column" ma:hidden="true" ma:list="{cc9794e2-7fc6-472f-ab82-db04662d2087}" ma:internalName="TaxCatchAll" ma:showField="CatchAllData" ma:web="cc47974a-48a3-4fdf-89bb-d502b87f11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c9794e2-7fc6-472f-ab82-db04662d2087}" ma:internalName="TaxCatchAllLabel" ma:readOnly="true" ma:showField="CatchAllDataLabel" ma:web="cc47974a-48a3-4fdf-89bb-d502b87f11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ED5E6D-6E7D-406D-9446-A91F241B45F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9179ADE-CA9D-46AC-944B-17D9EC461511}">
  <ds:schemaRefs>
    <ds:schemaRef ds:uri="http://schemas.microsoft.com/sharepoint/v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cc47974a-48a3-4fdf-89bb-d502b87f111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E7A3AC-8907-4902-9933-32424F016AD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126C6AB-ABCC-4B94-A449-7E17F37B4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47974a-48a3-4fdf-89bb-d502b87f111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Custom</PresentationFormat>
  <Paragraphs>654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25</vt:i4>
      </vt:variant>
      <vt:variant>
        <vt:lpstr>Slide Titles</vt:lpstr>
      </vt:variant>
      <vt:variant>
        <vt:i4>35</vt:i4>
      </vt:variant>
    </vt:vector>
  </HeadingPairs>
  <TitlesOfParts>
    <vt:vector size="60" baseType="lpstr">
      <vt:lpstr>Flow</vt:lpstr>
      <vt:lpstr>1_Flow</vt:lpstr>
      <vt:lpstr>2_Flow</vt:lpstr>
      <vt:lpstr>3_Flow</vt:lpstr>
      <vt:lpstr>4_Flow</vt:lpstr>
      <vt:lpstr>7_Flow</vt:lpstr>
      <vt:lpstr>8_Flow</vt:lpstr>
      <vt:lpstr>10_Flow</vt:lpstr>
      <vt:lpstr>11_Flow</vt:lpstr>
      <vt:lpstr>12_Flow</vt:lpstr>
      <vt:lpstr>13_Flow</vt:lpstr>
      <vt:lpstr>14_Flow</vt:lpstr>
      <vt:lpstr>15_Flow</vt:lpstr>
      <vt:lpstr>16_Flow</vt:lpstr>
      <vt:lpstr>17_Flow</vt:lpstr>
      <vt:lpstr>19_Flow</vt:lpstr>
      <vt:lpstr>22_Flow</vt:lpstr>
      <vt:lpstr>23_Flow</vt:lpstr>
      <vt:lpstr>24_Flow</vt:lpstr>
      <vt:lpstr>6_Flow</vt:lpstr>
      <vt:lpstr>27_Flow</vt:lpstr>
      <vt:lpstr>30_Flow</vt:lpstr>
      <vt:lpstr>21_Flow</vt:lpstr>
      <vt:lpstr>29_Flow</vt:lpstr>
      <vt:lpstr>5_Flow</vt:lpstr>
      <vt:lpstr> ΕΤΗΣΙΑ ΕΚΘΕΣΗ ΕΔΥ ΓΙΑ ΤΟ 2016</vt:lpstr>
      <vt:lpstr>Η Επιτροπη Δημοσιασ Υπηρεσιασ</vt:lpstr>
      <vt:lpstr>Η στελέχωση της υπηρεσίας  με το πλέον κατάλληλο προσωπικό,  προκειμένου να διασφαλίζεται  η εύρυθμη και αποτελεσματική λειτουργία της,  με γνώμονα πάντοτε  την εξυπηρέτηση του δημοσίου συμφέροντος.</vt:lpstr>
      <vt:lpstr>ΣΤΟΧΟΣ ΤΗΣ ΕΠΙΤΡΟΠΗΣ</vt:lpstr>
      <vt:lpstr>PowerPoint Presentation</vt:lpstr>
      <vt:lpstr>Μελέτη από ξένους Εμπειρογνώμονες </vt:lpstr>
      <vt:lpstr>ΣΥΝΟΠΤΙΚΗ ΑΝΑΦΟΡΑ  ΣΤΟ ΕΡΓΟ ΤΗΣ ΕΔΥ  ΚΑΤΑ ΤΟ 2016</vt:lpstr>
      <vt:lpstr>ΚΑΤΑΝΟΜΗ ΕΡΓΑΣΙΩΝ ΤΗΣ ΕΔΥ  ΑΝΑ ΚΑΤΗΓΟΡΙΑ ΘΕΜΑΤΟΣ</vt:lpstr>
      <vt:lpstr>PowerPoint Presentation</vt:lpstr>
      <vt:lpstr>Αποπαγοποιηση θεσεων</vt:lpstr>
      <vt:lpstr>ΠΛΗΡΩΣΕΙΣ ΘΕΣΕΩΝ</vt:lpstr>
      <vt:lpstr> Διορισμοι - Προαγωγεσ </vt:lpstr>
      <vt:lpstr>ΚΑΤΑΣΤΑΣΗ ΝΟΜΟΘΕΤΗΜΕΝΩΝ ΘΕΣΕΩΝ</vt:lpstr>
      <vt:lpstr>Κατανομή Νομοθετημένων Θέσεων Ανά Κλίμακα (Αύγουστος 2017) </vt:lpstr>
      <vt:lpstr>  ΑΡΙΘΜΟΣ ΥΠΟΨΗΦΙΩΝ ΠΟΥ Η ΕΔΥ ΔΕΧΤΗΚΕ ΣΕ ΠΡΟΦΟΡΙΚΗ ΕΞΕΤΑΣΗ </vt:lpstr>
      <vt:lpstr>Αριθμός διορισθέντων  κατά επίπεδο εκπαίδευσης </vt:lpstr>
      <vt:lpstr>PowerPoint Presentation</vt:lpstr>
      <vt:lpstr>Επίπεδο εκπαίδευσης  υπηρετούντων δημοσίων υπαλλήλων </vt:lpstr>
      <vt:lpstr> </vt:lpstr>
      <vt:lpstr>Κατανομή Θέσεων Ανά Φύλο  κατά την 15.8.17 </vt:lpstr>
      <vt:lpstr>PowerPoint Presentation</vt:lpstr>
      <vt:lpstr>ΠΕΙΘΑΡΧΙΚΕΣ ΥΠΟΘΕΣΕΙΣ</vt:lpstr>
      <vt:lpstr>H Επιτροπή μέσα στο 2016  επέβαλε τις πιο κάτω ποινές: </vt:lpstr>
      <vt:lpstr> H Επιτροπή μέχρι τις 15.8.17  επέβαλε τις πιο κάτω ποινές: </vt:lpstr>
      <vt:lpstr>ΔΙΑΘΕΣΙΜΟΤΗΤΕΣ</vt:lpstr>
      <vt:lpstr>PowerPoint Presentation</vt:lpstr>
      <vt:lpstr>ΑΠΟΦΑΣΕΙΣ ΕΔΥ ΓΙΑ ΑΛΛΑ ΘΕΜΑΤΑ</vt:lpstr>
      <vt:lpstr>Αφυπηρετησεισ</vt:lpstr>
      <vt:lpstr>ΟΙΚΕΙΟΘΕΛΗΣ ΠΡΟΩΡΗ ΑΦΥΠΗΡΕΤΗΣΗ</vt:lpstr>
      <vt:lpstr>PowerPoint Presentation</vt:lpstr>
      <vt:lpstr>PowerPoint Presentation</vt:lpstr>
      <vt:lpstr>PowerPoint Presentation</vt:lpstr>
      <vt:lpstr>Σύστημα αξιολόγησης </vt:lpstr>
      <vt:lpstr>Σχέδια Υπηρεσίας</vt:lpstr>
      <vt:lpstr>ΠΡΟΚΛΗΣΕΙΣ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ΕΤΗΣΙΑ ΕΚΘΕΣΗ ΕΔΥ ΓΙΑ ΤΟ 2016</dc:title>
  <cp:lastModifiedBy>Loukia Mavridou</cp:lastModifiedBy>
  <cp:revision>2</cp:revision>
  <dcterms:modified xsi:type="dcterms:W3CDTF">2017-08-31T08:28:31Z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475b822b-3993-4fbe-8488-138585429399</vt:lpwstr>
  </property>
  <property fmtid="{D5CDD505-2E9C-101B-9397-08002B2CF9AE}" pid="3" name="ContentTypeId">
    <vt:lpwstr>0x010100B21EA9CE37C9A444A138E351B0CC90BB</vt:lpwstr>
  </property>
</Properties>
</file>